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itter Medium"/>
      <p:regular r:id="rId17"/>
    </p:embeddedFont>
    <p:embeddedFont>
      <p:font typeface="Bitter Medium"/>
      <p:regular r:id="rId18"/>
    </p:embeddedFont>
    <p:embeddedFont>
      <p:font typeface="Bitter Medium"/>
      <p:regular r:id="rId19"/>
    </p:embeddedFont>
    <p:embeddedFont>
      <p:font typeface="Bitter Medium"/>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2-4.png>
</file>

<file path=ppt/media/image-2-5.png>
</file>

<file path=ppt/media/image-2-6.png>
</file>

<file path=ppt/media/image-3-1.png>
</file>

<file path=ppt/media/image-4-1.png>
</file>

<file path=ppt/media/image-4-2.png>
</file>

<file path=ppt/media/image-5-1.png>
</file>

<file path=ppt/media/image-6-1.png>
</file>

<file path=ppt/media/image-8-1.png>
</file>

<file path=ppt/media/image-8-2.png>
</file>

<file path=ppt/media/image-8-3.png>
</file>

<file path=ppt/media/image-8-4.png>
</file>

<file path=ppt/media/image-8-5.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slideLayout" Target="../slideLayouts/slideLayout3.xml"/><Relationship Id="rId8"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84766"/>
            <a:ext cx="7556421" cy="1417558"/>
          </a:xfrm>
          <a:prstGeom prst="rect">
            <a:avLst/>
          </a:prstGeom>
          <a:noFill/>
          <a:ln/>
        </p:spPr>
        <p:txBody>
          <a:bodyPr wrap="squar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Smart Academic Performance Monitoring System</a:t>
            </a:r>
            <a:endParaRPr lang="en-US" sz="4450" dirty="0"/>
          </a:p>
        </p:txBody>
      </p:sp>
      <p:sp>
        <p:nvSpPr>
          <p:cNvPr id="4" name="Text 1"/>
          <p:cNvSpPr/>
          <p:nvPr/>
        </p:nvSpPr>
        <p:spPr>
          <a:xfrm>
            <a:off x="793790" y="2742486"/>
            <a:ext cx="7556421" cy="362903"/>
          </a:xfrm>
          <a:prstGeom prst="rect">
            <a:avLst/>
          </a:prstGeom>
          <a:noFill/>
          <a:ln/>
        </p:spPr>
        <p:txBody>
          <a:bodyPr wrap="none" lIns="0" tIns="0" rIns="0" bIns="0" rtlCol="0" anchor="t"/>
          <a:lstStyle/>
          <a:p>
            <a:pPr algn="l" indent="0" marL="0">
              <a:lnSpc>
                <a:spcPts val="2850"/>
              </a:lnSpc>
              <a:buNone/>
            </a:pPr>
            <a:r>
              <a:rPr lang="en-US" sz="1750" b="1" i="1" spc="-36" kern="0" dirty="0">
                <a:solidFill>
                  <a:srgbClr val="2B2E3C"/>
                </a:solidFill>
                <a:latin typeface="Open Sans" pitchFamily="34" charset="0"/>
                <a:ea typeface="Open Sans" pitchFamily="34" charset="-122"/>
                <a:cs typeface="Open Sans" pitchFamily="34" charset="-120"/>
              </a:rPr>
              <a:t>Enhancing Student Performance Through Data-Driven Insights</a:t>
            </a:r>
            <a:endParaRPr lang="en-US" sz="1750" dirty="0"/>
          </a:p>
        </p:txBody>
      </p:sp>
      <p:sp>
        <p:nvSpPr>
          <p:cNvPr id="5" name="Text 2"/>
          <p:cNvSpPr/>
          <p:nvPr/>
        </p:nvSpPr>
        <p:spPr>
          <a:xfrm>
            <a:off x="793790" y="3360539"/>
            <a:ext cx="7556421" cy="3266123"/>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Uganda’s Vision 2040 promotes digital innovation in education, yet many institutions still use outdated manual methods to track student performance, resulting in delays, errors, and poor communication. Current systems lack real-time monitoring and data analytics, leading to issues like falsified records and grading inaccuracies. The Smart Academic Monitoring System (SAMS) addresses these challenges by providing an integrated, automated platform for real-time performance tracking, attendance monitoring, and timely reporting—enhancing accuracy, accountability, and supporting SDG 4: Quality Education.</a:t>
            </a:r>
            <a:endParaRPr lang="en-US" sz="1750" dirty="0"/>
          </a:p>
        </p:txBody>
      </p:sp>
      <p:sp>
        <p:nvSpPr>
          <p:cNvPr id="6" name="Text 3"/>
          <p:cNvSpPr/>
          <p:nvPr/>
        </p:nvSpPr>
        <p:spPr>
          <a:xfrm>
            <a:off x="793790" y="6881813"/>
            <a:ext cx="7556421"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By ABSOLOM ORIANGA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82378"/>
            <a:ext cx="5670590" cy="708779"/>
          </a:xfrm>
          <a:prstGeom prst="rect">
            <a:avLst/>
          </a:prstGeom>
          <a:noFill/>
          <a:ln/>
        </p:spPr>
        <p:txBody>
          <a:bodyPr wrap="non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CONCLUSION</a:t>
            </a:r>
            <a:endParaRPr lang="en-US" sz="4450" dirty="0"/>
          </a:p>
        </p:txBody>
      </p:sp>
      <p:sp>
        <p:nvSpPr>
          <p:cNvPr id="4" name="Shape 1"/>
          <p:cNvSpPr/>
          <p:nvPr/>
        </p:nvSpPr>
        <p:spPr>
          <a:xfrm>
            <a:off x="6280190" y="2931319"/>
            <a:ext cx="170021" cy="3188970"/>
          </a:xfrm>
          <a:prstGeom prst="roundRect">
            <a:avLst>
              <a:gd name="adj" fmla="val 56033"/>
            </a:avLst>
          </a:prstGeom>
          <a:solidFill>
            <a:srgbClr val="FCE2CF"/>
          </a:solidFill>
          <a:ln w="7620">
            <a:solidFill>
              <a:srgbClr val="E2C8B5"/>
            </a:solidFill>
            <a:prstDash val="solid"/>
          </a:ln>
        </p:spPr>
      </p:sp>
      <p:sp>
        <p:nvSpPr>
          <p:cNvPr id="5" name="Text 2"/>
          <p:cNvSpPr/>
          <p:nvPr/>
        </p:nvSpPr>
        <p:spPr>
          <a:xfrm>
            <a:off x="6790373" y="2931319"/>
            <a:ext cx="7046238" cy="3188970"/>
          </a:xfrm>
          <a:prstGeom prst="rect">
            <a:avLst/>
          </a:prstGeom>
          <a:noFill/>
          <a:ln/>
        </p:spPr>
        <p:txBody>
          <a:bodyPr wrap="squar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•The Smart Academic Performance Monitoring System offers an efficient, user-friendly solution for tracking student progress and managing academic data. By supporting multiple user roles and automating key functions like grading, reporting, and alerts, it enhances communication, accuracy, and accountability. The system empowers stakeholders with real-time insights, promoting transparency and continuous improvement in line with modern educational needs.</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315200" y="0"/>
            <a:ext cx="7315200" cy="8229600"/>
          </a:xfrm>
          <a:prstGeom prst="rect">
            <a:avLst/>
          </a:prstGeom>
        </p:spPr>
      </p:pic>
      <p:sp>
        <p:nvSpPr>
          <p:cNvPr id="3" name="Text 0"/>
          <p:cNvSpPr/>
          <p:nvPr/>
        </p:nvSpPr>
        <p:spPr>
          <a:xfrm>
            <a:off x="793790" y="1462326"/>
            <a:ext cx="3685937" cy="460772"/>
          </a:xfrm>
          <a:prstGeom prst="rect">
            <a:avLst/>
          </a:prstGeom>
          <a:noFill/>
          <a:ln/>
        </p:spPr>
        <p:txBody>
          <a:bodyPr wrap="none" lIns="0" tIns="0" rIns="0" bIns="0" rtlCol="0" anchor="t"/>
          <a:lstStyle/>
          <a:p>
            <a:pPr algn="l" indent="0" marL="0">
              <a:lnSpc>
                <a:spcPts val="3600"/>
              </a:lnSpc>
              <a:buNone/>
            </a:pPr>
            <a:r>
              <a:rPr lang="en-US" sz="2900" spc="-87" kern="0" dirty="0">
                <a:solidFill>
                  <a:srgbClr val="2C3F42"/>
                </a:solidFill>
                <a:latin typeface="Bitter Medium" pitchFamily="34" charset="0"/>
                <a:ea typeface="Bitter Medium" pitchFamily="34" charset="-122"/>
                <a:cs typeface="Bitter Medium" pitchFamily="34" charset="-120"/>
              </a:rPr>
              <a:t>System Benefits</a:t>
            </a:r>
            <a:endParaRPr lang="en-US" sz="2900" dirty="0"/>
          </a:p>
        </p:txBody>
      </p:sp>
      <p:pic>
        <p:nvPicPr>
          <p:cNvPr id="4" name="Image 1" descr="preencoded.png">    </p:cNvPr>
          <p:cNvPicPr>
            <a:picLocks noChangeAspect="1"/>
          </p:cNvPicPr>
          <p:nvPr/>
        </p:nvPicPr>
        <p:blipFill>
          <a:blip r:embed="rId2"/>
          <a:stretch>
            <a:fillRect/>
          </a:stretch>
        </p:blipFill>
        <p:spPr>
          <a:xfrm>
            <a:off x="793790" y="2144197"/>
            <a:ext cx="737116" cy="884515"/>
          </a:xfrm>
          <a:prstGeom prst="rect">
            <a:avLst/>
          </a:prstGeom>
        </p:spPr>
      </p:pic>
      <p:sp>
        <p:nvSpPr>
          <p:cNvPr id="5" name="Text 1"/>
          <p:cNvSpPr/>
          <p:nvPr/>
        </p:nvSpPr>
        <p:spPr>
          <a:xfrm>
            <a:off x="1752005" y="2291596"/>
            <a:ext cx="2837617" cy="230386"/>
          </a:xfrm>
          <a:prstGeom prst="rect">
            <a:avLst/>
          </a:prstGeom>
          <a:noFill/>
          <a:ln/>
        </p:spPr>
        <p:txBody>
          <a:bodyPr wrap="none" lIns="0" tIns="0" rIns="0" bIns="0" rtlCol="0" anchor="t"/>
          <a:lstStyle/>
          <a:p>
            <a:pPr algn="l" indent="0" marL="0">
              <a:lnSpc>
                <a:spcPts val="1800"/>
              </a:lnSpc>
              <a:buNone/>
            </a:pPr>
            <a:r>
              <a:rPr lang="en-US" sz="1450" spc="-44" kern="0" dirty="0">
                <a:solidFill>
                  <a:srgbClr val="2B2E3C"/>
                </a:solidFill>
                <a:latin typeface="Bitter Medium" pitchFamily="34" charset="0"/>
                <a:ea typeface="Bitter Medium" pitchFamily="34" charset="-122"/>
                <a:cs typeface="Bitter Medium" pitchFamily="34" charset="-120"/>
              </a:rPr>
              <a:t>Improved Performance Monitoring</a:t>
            </a:r>
            <a:endParaRPr lang="en-US" sz="1450" dirty="0"/>
          </a:p>
        </p:txBody>
      </p:sp>
      <p:sp>
        <p:nvSpPr>
          <p:cNvPr id="6" name="Text 2"/>
          <p:cNvSpPr/>
          <p:nvPr/>
        </p:nvSpPr>
        <p:spPr>
          <a:xfrm>
            <a:off x="1752005" y="2610326"/>
            <a:ext cx="4769406" cy="235744"/>
          </a:xfrm>
          <a:prstGeom prst="rect">
            <a:avLst/>
          </a:prstGeom>
          <a:noFill/>
          <a:ln/>
        </p:spPr>
        <p:txBody>
          <a:bodyPr wrap="none" lIns="0" tIns="0" rIns="0" bIns="0" rtlCol="0" anchor="t"/>
          <a:lstStyle/>
          <a:p>
            <a:pPr algn="l" indent="0" marL="0">
              <a:lnSpc>
                <a:spcPts val="1850"/>
              </a:lnSpc>
              <a:buNone/>
            </a:pPr>
            <a:r>
              <a:rPr lang="en-US" sz="1150" spc="-23" kern="0" dirty="0">
                <a:solidFill>
                  <a:srgbClr val="2B2E3C"/>
                </a:solidFill>
                <a:latin typeface="Open Sans" pitchFamily="34" charset="0"/>
                <a:ea typeface="Open Sans" pitchFamily="34" charset="-122"/>
                <a:cs typeface="Open Sans" pitchFamily="34" charset="-120"/>
              </a:rPr>
              <a:t>Automated tracking ensures timely feedback for students.</a:t>
            </a:r>
            <a:endParaRPr lang="en-US" sz="1150" dirty="0"/>
          </a:p>
        </p:txBody>
      </p:sp>
      <p:pic>
        <p:nvPicPr>
          <p:cNvPr id="7" name="Image 2" descr="preencoded.png">    </p:cNvPr>
          <p:cNvPicPr>
            <a:picLocks noChangeAspect="1"/>
          </p:cNvPicPr>
          <p:nvPr/>
        </p:nvPicPr>
        <p:blipFill>
          <a:blip r:embed="rId3"/>
          <a:stretch>
            <a:fillRect/>
          </a:stretch>
        </p:blipFill>
        <p:spPr>
          <a:xfrm>
            <a:off x="793790" y="3028712"/>
            <a:ext cx="737116" cy="884515"/>
          </a:xfrm>
          <a:prstGeom prst="rect">
            <a:avLst/>
          </a:prstGeom>
        </p:spPr>
      </p:pic>
      <p:sp>
        <p:nvSpPr>
          <p:cNvPr id="8" name="Text 3"/>
          <p:cNvSpPr/>
          <p:nvPr/>
        </p:nvSpPr>
        <p:spPr>
          <a:xfrm>
            <a:off x="1752005" y="3176111"/>
            <a:ext cx="1842968" cy="230386"/>
          </a:xfrm>
          <a:prstGeom prst="rect">
            <a:avLst/>
          </a:prstGeom>
          <a:noFill/>
          <a:ln/>
        </p:spPr>
        <p:txBody>
          <a:bodyPr wrap="none" lIns="0" tIns="0" rIns="0" bIns="0" rtlCol="0" anchor="t"/>
          <a:lstStyle/>
          <a:p>
            <a:pPr algn="l" indent="0" marL="0">
              <a:lnSpc>
                <a:spcPts val="1800"/>
              </a:lnSpc>
              <a:buNone/>
            </a:pPr>
            <a:r>
              <a:rPr lang="en-US" sz="1450" spc="-44" kern="0" dirty="0">
                <a:solidFill>
                  <a:srgbClr val="2B2E3C"/>
                </a:solidFill>
                <a:latin typeface="Bitter Medium" pitchFamily="34" charset="0"/>
                <a:ea typeface="Bitter Medium" pitchFamily="34" charset="-122"/>
                <a:cs typeface="Bitter Medium" pitchFamily="34" charset="-120"/>
              </a:rPr>
              <a:t>Enhanced Attendance</a:t>
            </a:r>
            <a:endParaRPr lang="en-US" sz="1450" dirty="0"/>
          </a:p>
        </p:txBody>
      </p:sp>
      <p:sp>
        <p:nvSpPr>
          <p:cNvPr id="9" name="Text 4"/>
          <p:cNvSpPr/>
          <p:nvPr/>
        </p:nvSpPr>
        <p:spPr>
          <a:xfrm>
            <a:off x="1752005" y="3494842"/>
            <a:ext cx="4769406" cy="235744"/>
          </a:xfrm>
          <a:prstGeom prst="rect">
            <a:avLst/>
          </a:prstGeom>
          <a:noFill/>
          <a:ln/>
        </p:spPr>
        <p:txBody>
          <a:bodyPr wrap="none" lIns="0" tIns="0" rIns="0" bIns="0" rtlCol="0" anchor="t"/>
          <a:lstStyle/>
          <a:p>
            <a:pPr algn="l" indent="0" marL="0">
              <a:lnSpc>
                <a:spcPts val="1850"/>
              </a:lnSpc>
              <a:buNone/>
            </a:pPr>
            <a:r>
              <a:rPr lang="en-US" sz="1150" spc="-23" kern="0" dirty="0">
                <a:solidFill>
                  <a:srgbClr val="2B2E3C"/>
                </a:solidFill>
                <a:latin typeface="Open Sans" pitchFamily="34" charset="0"/>
                <a:ea typeface="Open Sans" pitchFamily="34" charset="-122"/>
                <a:cs typeface="Open Sans" pitchFamily="34" charset="-120"/>
              </a:rPr>
              <a:t>Biometric/RFID systems eliminate fraudulent attendance.</a:t>
            </a:r>
            <a:endParaRPr lang="en-US" sz="1150" dirty="0"/>
          </a:p>
        </p:txBody>
      </p:sp>
      <p:pic>
        <p:nvPicPr>
          <p:cNvPr id="10" name="Image 3" descr="preencoded.png">    </p:cNvPr>
          <p:cNvPicPr>
            <a:picLocks noChangeAspect="1"/>
          </p:cNvPicPr>
          <p:nvPr/>
        </p:nvPicPr>
        <p:blipFill>
          <a:blip r:embed="rId4"/>
          <a:stretch>
            <a:fillRect/>
          </a:stretch>
        </p:blipFill>
        <p:spPr>
          <a:xfrm>
            <a:off x="793790" y="3913227"/>
            <a:ext cx="737116" cy="884515"/>
          </a:xfrm>
          <a:prstGeom prst="rect">
            <a:avLst/>
          </a:prstGeom>
        </p:spPr>
      </p:pic>
      <p:sp>
        <p:nvSpPr>
          <p:cNvPr id="11" name="Text 5"/>
          <p:cNvSpPr/>
          <p:nvPr/>
        </p:nvSpPr>
        <p:spPr>
          <a:xfrm>
            <a:off x="1752005" y="4060627"/>
            <a:ext cx="1842968" cy="230386"/>
          </a:xfrm>
          <a:prstGeom prst="rect">
            <a:avLst/>
          </a:prstGeom>
          <a:noFill/>
          <a:ln/>
        </p:spPr>
        <p:txBody>
          <a:bodyPr wrap="none" lIns="0" tIns="0" rIns="0" bIns="0" rtlCol="0" anchor="t"/>
          <a:lstStyle/>
          <a:p>
            <a:pPr algn="l" indent="0" marL="0">
              <a:lnSpc>
                <a:spcPts val="1800"/>
              </a:lnSpc>
              <a:buNone/>
            </a:pPr>
            <a:r>
              <a:rPr lang="en-US" sz="1450" spc="-44" kern="0" dirty="0">
                <a:solidFill>
                  <a:srgbClr val="2B2E3C"/>
                </a:solidFill>
                <a:latin typeface="Bitter Medium" pitchFamily="34" charset="0"/>
                <a:ea typeface="Bitter Medium" pitchFamily="34" charset="-122"/>
                <a:cs typeface="Bitter Medium" pitchFamily="34" charset="-120"/>
              </a:rPr>
              <a:t>Real-time Alerts</a:t>
            </a:r>
            <a:endParaRPr lang="en-US" sz="1450" dirty="0"/>
          </a:p>
        </p:txBody>
      </p:sp>
      <p:sp>
        <p:nvSpPr>
          <p:cNvPr id="12" name="Text 6"/>
          <p:cNvSpPr/>
          <p:nvPr/>
        </p:nvSpPr>
        <p:spPr>
          <a:xfrm>
            <a:off x="1752005" y="4379357"/>
            <a:ext cx="4769406" cy="235744"/>
          </a:xfrm>
          <a:prstGeom prst="rect">
            <a:avLst/>
          </a:prstGeom>
          <a:noFill/>
          <a:ln/>
        </p:spPr>
        <p:txBody>
          <a:bodyPr wrap="none" lIns="0" tIns="0" rIns="0" bIns="0" rtlCol="0" anchor="t"/>
          <a:lstStyle/>
          <a:p>
            <a:pPr algn="l" indent="0" marL="0">
              <a:lnSpc>
                <a:spcPts val="1850"/>
              </a:lnSpc>
              <a:buNone/>
            </a:pPr>
            <a:r>
              <a:rPr lang="en-US" sz="1150" spc="-23" kern="0" dirty="0">
                <a:solidFill>
                  <a:srgbClr val="2B2E3C"/>
                </a:solidFill>
                <a:latin typeface="Open Sans" pitchFamily="34" charset="0"/>
                <a:ea typeface="Open Sans" pitchFamily="34" charset="-122"/>
                <a:cs typeface="Open Sans" pitchFamily="34" charset="-120"/>
              </a:rPr>
              <a:t>Automated alerts for absenteeism and poor performance.</a:t>
            </a:r>
            <a:endParaRPr lang="en-US" sz="1150" dirty="0"/>
          </a:p>
        </p:txBody>
      </p:sp>
      <p:pic>
        <p:nvPicPr>
          <p:cNvPr id="13" name="Image 4" descr="preencoded.png">    </p:cNvPr>
          <p:cNvPicPr>
            <a:picLocks noChangeAspect="1"/>
          </p:cNvPicPr>
          <p:nvPr/>
        </p:nvPicPr>
        <p:blipFill>
          <a:blip r:embed="rId5"/>
          <a:stretch>
            <a:fillRect/>
          </a:stretch>
        </p:blipFill>
        <p:spPr>
          <a:xfrm>
            <a:off x="793790" y="4797743"/>
            <a:ext cx="737116" cy="884515"/>
          </a:xfrm>
          <a:prstGeom prst="rect">
            <a:avLst/>
          </a:prstGeom>
        </p:spPr>
      </p:pic>
      <p:sp>
        <p:nvSpPr>
          <p:cNvPr id="14" name="Text 7"/>
          <p:cNvSpPr/>
          <p:nvPr/>
        </p:nvSpPr>
        <p:spPr>
          <a:xfrm>
            <a:off x="1752005" y="4945142"/>
            <a:ext cx="1842968" cy="230386"/>
          </a:xfrm>
          <a:prstGeom prst="rect">
            <a:avLst/>
          </a:prstGeom>
          <a:noFill/>
          <a:ln/>
        </p:spPr>
        <p:txBody>
          <a:bodyPr wrap="none" lIns="0" tIns="0" rIns="0" bIns="0" rtlCol="0" anchor="t"/>
          <a:lstStyle/>
          <a:p>
            <a:pPr algn="l" indent="0" marL="0">
              <a:lnSpc>
                <a:spcPts val="1800"/>
              </a:lnSpc>
              <a:buNone/>
            </a:pPr>
            <a:r>
              <a:rPr lang="en-US" sz="1450" spc="-44" kern="0" dirty="0">
                <a:solidFill>
                  <a:srgbClr val="2B2E3C"/>
                </a:solidFill>
                <a:latin typeface="Bitter Medium" pitchFamily="34" charset="0"/>
                <a:ea typeface="Bitter Medium" pitchFamily="34" charset="-122"/>
                <a:cs typeface="Bitter Medium" pitchFamily="34" charset="-120"/>
              </a:rPr>
              <a:t>Data-Driven Decisions</a:t>
            </a:r>
            <a:endParaRPr lang="en-US" sz="1450" dirty="0"/>
          </a:p>
        </p:txBody>
      </p:sp>
      <p:sp>
        <p:nvSpPr>
          <p:cNvPr id="15" name="Text 8"/>
          <p:cNvSpPr/>
          <p:nvPr/>
        </p:nvSpPr>
        <p:spPr>
          <a:xfrm>
            <a:off x="1752005" y="5263872"/>
            <a:ext cx="4769406" cy="235744"/>
          </a:xfrm>
          <a:prstGeom prst="rect">
            <a:avLst/>
          </a:prstGeom>
          <a:noFill/>
          <a:ln/>
        </p:spPr>
        <p:txBody>
          <a:bodyPr wrap="none" lIns="0" tIns="0" rIns="0" bIns="0" rtlCol="0" anchor="t"/>
          <a:lstStyle/>
          <a:p>
            <a:pPr algn="l" indent="0" marL="0">
              <a:lnSpc>
                <a:spcPts val="1850"/>
              </a:lnSpc>
              <a:buNone/>
            </a:pPr>
            <a:r>
              <a:rPr lang="en-US" sz="1150" spc="-23" kern="0" dirty="0">
                <a:solidFill>
                  <a:srgbClr val="2B2E3C"/>
                </a:solidFill>
                <a:latin typeface="Open Sans" pitchFamily="34" charset="0"/>
                <a:ea typeface="Open Sans" pitchFamily="34" charset="-122"/>
                <a:cs typeface="Open Sans" pitchFamily="34" charset="-120"/>
              </a:rPr>
              <a:t>Informed academic interventions.</a:t>
            </a:r>
            <a:endParaRPr lang="en-US" sz="1150" dirty="0"/>
          </a:p>
        </p:txBody>
      </p:sp>
      <p:pic>
        <p:nvPicPr>
          <p:cNvPr id="16" name="Image 5" descr="preencoded.png">    </p:cNvPr>
          <p:cNvPicPr>
            <a:picLocks noChangeAspect="1"/>
          </p:cNvPicPr>
          <p:nvPr/>
        </p:nvPicPr>
        <p:blipFill>
          <a:blip r:embed="rId6"/>
          <a:stretch>
            <a:fillRect/>
          </a:stretch>
        </p:blipFill>
        <p:spPr>
          <a:xfrm>
            <a:off x="793790" y="5682258"/>
            <a:ext cx="737116" cy="1085017"/>
          </a:xfrm>
          <a:prstGeom prst="rect">
            <a:avLst/>
          </a:prstGeom>
        </p:spPr>
      </p:pic>
      <p:sp>
        <p:nvSpPr>
          <p:cNvPr id="17" name="Text 9"/>
          <p:cNvSpPr/>
          <p:nvPr/>
        </p:nvSpPr>
        <p:spPr>
          <a:xfrm>
            <a:off x="1752005" y="5829657"/>
            <a:ext cx="2448044" cy="230386"/>
          </a:xfrm>
          <a:prstGeom prst="rect">
            <a:avLst/>
          </a:prstGeom>
          <a:noFill/>
          <a:ln/>
        </p:spPr>
        <p:txBody>
          <a:bodyPr wrap="none" lIns="0" tIns="0" rIns="0" bIns="0" rtlCol="0" anchor="t"/>
          <a:lstStyle/>
          <a:p>
            <a:pPr algn="l" indent="0" marL="0">
              <a:lnSpc>
                <a:spcPts val="1800"/>
              </a:lnSpc>
              <a:buNone/>
            </a:pPr>
            <a:r>
              <a:rPr lang="en-US" sz="1450" spc="-44" kern="0" dirty="0">
                <a:solidFill>
                  <a:srgbClr val="2B2E3C"/>
                </a:solidFill>
                <a:latin typeface="Bitter Medium" pitchFamily="34" charset="0"/>
                <a:ea typeface="Bitter Medium" pitchFamily="34" charset="-122"/>
                <a:cs typeface="Bitter Medium" pitchFamily="34" charset="-120"/>
              </a:rPr>
              <a:t>Increased Parent Engagement</a:t>
            </a:r>
            <a:endParaRPr lang="en-US" sz="1450" dirty="0"/>
          </a:p>
        </p:txBody>
      </p:sp>
      <p:sp>
        <p:nvSpPr>
          <p:cNvPr id="18" name="Text 10"/>
          <p:cNvSpPr/>
          <p:nvPr/>
        </p:nvSpPr>
        <p:spPr>
          <a:xfrm>
            <a:off x="1752005" y="6148388"/>
            <a:ext cx="4769406" cy="471488"/>
          </a:xfrm>
          <a:prstGeom prst="rect">
            <a:avLst/>
          </a:prstGeom>
          <a:noFill/>
          <a:ln/>
        </p:spPr>
        <p:txBody>
          <a:bodyPr wrap="square" lIns="0" tIns="0" rIns="0" bIns="0" rtlCol="0" anchor="t"/>
          <a:lstStyle/>
          <a:p>
            <a:pPr algn="l" indent="0" marL="0">
              <a:lnSpc>
                <a:spcPts val="1850"/>
              </a:lnSpc>
              <a:buNone/>
            </a:pPr>
            <a:r>
              <a:rPr lang="en-US" sz="1150" spc="-23" kern="0" dirty="0">
                <a:solidFill>
                  <a:srgbClr val="2B2E3C"/>
                </a:solidFill>
                <a:latin typeface="Open Sans" pitchFamily="34" charset="0"/>
                <a:ea typeface="Open Sans" pitchFamily="34" charset="-122"/>
                <a:cs typeface="Open Sans" pitchFamily="34" charset="-120"/>
              </a:rPr>
              <a:t>1.Parents can access their children’s academic reports and receive notifications on performance trends.</a:t>
            </a:r>
            <a:endParaRPr lang="en-US" sz="11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699736"/>
          </a:xfrm>
          <a:prstGeom prst="rect">
            <a:avLst/>
          </a:prstGeom>
        </p:spPr>
      </p:pic>
      <p:sp>
        <p:nvSpPr>
          <p:cNvPr id="3" name="Text 0"/>
          <p:cNvSpPr/>
          <p:nvPr/>
        </p:nvSpPr>
        <p:spPr>
          <a:xfrm>
            <a:off x="732115" y="2381369"/>
            <a:ext cx="3399472" cy="424815"/>
          </a:xfrm>
          <a:prstGeom prst="rect">
            <a:avLst/>
          </a:prstGeom>
          <a:noFill/>
          <a:ln/>
        </p:spPr>
        <p:txBody>
          <a:bodyPr wrap="none" lIns="0" tIns="0" rIns="0" bIns="0" rtlCol="0" anchor="t"/>
          <a:lstStyle/>
          <a:p>
            <a:pPr algn="l" indent="0" marL="0">
              <a:lnSpc>
                <a:spcPts val="3300"/>
              </a:lnSpc>
              <a:buNone/>
            </a:pPr>
            <a:r>
              <a:rPr lang="en-US" sz="2650" spc="-80" kern="0" dirty="0">
                <a:solidFill>
                  <a:srgbClr val="2C3F42"/>
                </a:solidFill>
                <a:latin typeface="Bitter Medium" pitchFamily="34" charset="0"/>
                <a:ea typeface="Bitter Medium" pitchFamily="34" charset="-122"/>
                <a:cs typeface="Bitter Medium" pitchFamily="34" charset="-120"/>
              </a:rPr>
              <a:t>Database Tables</a:t>
            </a:r>
            <a:endParaRPr lang="en-US" sz="2650" dirty="0"/>
          </a:p>
        </p:txBody>
      </p:sp>
      <p:sp>
        <p:nvSpPr>
          <p:cNvPr id="4" name="Shape 1"/>
          <p:cNvSpPr/>
          <p:nvPr/>
        </p:nvSpPr>
        <p:spPr>
          <a:xfrm>
            <a:off x="732115" y="3010138"/>
            <a:ext cx="6515100" cy="798790"/>
          </a:xfrm>
          <a:prstGeom prst="roundRect">
            <a:avLst>
              <a:gd name="adj" fmla="val 7150"/>
            </a:avLst>
          </a:prstGeom>
          <a:solidFill>
            <a:srgbClr val="FCE2CF"/>
          </a:solidFill>
          <a:ln w="7620">
            <a:solidFill>
              <a:srgbClr val="E2C8B5"/>
            </a:solidFill>
            <a:prstDash val="solid"/>
          </a:ln>
        </p:spPr>
      </p:sp>
      <p:sp>
        <p:nvSpPr>
          <p:cNvPr id="5" name="Text 2"/>
          <p:cNvSpPr/>
          <p:nvPr/>
        </p:nvSpPr>
        <p:spPr>
          <a:xfrm>
            <a:off x="875705" y="3153728"/>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Users</a:t>
            </a:r>
            <a:endParaRPr lang="en-US" sz="1300" dirty="0"/>
          </a:p>
        </p:txBody>
      </p:sp>
      <p:sp>
        <p:nvSpPr>
          <p:cNvPr id="6" name="Text 3"/>
          <p:cNvSpPr/>
          <p:nvPr/>
        </p:nvSpPr>
        <p:spPr>
          <a:xfrm>
            <a:off x="875705" y="3447812"/>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Stores user roles and credentials.</a:t>
            </a:r>
            <a:endParaRPr lang="en-US" sz="1050" dirty="0"/>
          </a:p>
        </p:txBody>
      </p:sp>
      <p:sp>
        <p:nvSpPr>
          <p:cNvPr id="7" name="Shape 4"/>
          <p:cNvSpPr/>
          <p:nvPr/>
        </p:nvSpPr>
        <p:spPr>
          <a:xfrm>
            <a:off x="7383185" y="3010138"/>
            <a:ext cx="6515100" cy="798790"/>
          </a:xfrm>
          <a:prstGeom prst="roundRect">
            <a:avLst>
              <a:gd name="adj" fmla="val 7150"/>
            </a:avLst>
          </a:prstGeom>
          <a:solidFill>
            <a:srgbClr val="FCE2CF"/>
          </a:solidFill>
          <a:ln w="7620">
            <a:solidFill>
              <a:srgbClr val="E2C8B5"/>
            </a:solidFill>
            <a:prstDash val="solid"/>
          </a:ln>
        </p:spPr>
      </p:sp>
      <p:sp>
        <p:nvSpPr>
          <p:cNvPr id="8" name="Text 5"/>
          <p:cNvSpPr/>
          <p:nvPr/>
        </p:nvSpPr>
        <p:spPr>
          <a:xfrm>
            <a:off x="7526774" y="3153728"/>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Students</a:t>
            </a:r>
            <a:endParaRPr lang="en-US" sz="1300" dirty="0"/>
          </a:p>
        </p:txBody>
      </p:sp>
      <p:sp>
        <p:nvSpPr>
          <p:cNvPr id="9" name="Text 6"/>
          <p:cNvSpPr/>
          <p:nvPr/>
        </p:nvSpPr>
        <p:spPr>
          <a:xfrm>
            <a:off x="7526774" y="3447812"/>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Tracks student enrollment and class details.</a:t>
            </a:r>
            <a:endParaRPr lang="en-US" sz="1050" dirty="0"/>
          </a:p>
        </p:txBody>
      </p:sp>
      <p:sp>
        <p:nvSpPr>
          <p:cNvPr id="10" name="Shape 7"/>
          <p:cNvSpPr/>
          <p:nvPr/>
        </p:nvSpPr>
        <p:spPr>
          <a:xfrm>
            <a:off x="732115" y="3944898"/>
            <a:ext cx="6515100" cy="798790"/>
          </a:xfrm>
          <a:prstGeom prst="roundRect">
            <a:avLst>
              <a:gd name="adj" fmla="val 7150"/>
            </a:avLst>
          </a:prstGeom>
          <a:solidFill>
            <a:srgbClr val="FCE2CF"/>
          </a:solidFill>
          <a:ln w="7620">
            <a:solidFill>
              <a:srgbClr val="E2C8B5"/>
            </a:solidFill>
            <a:prstDash val="solid"/>
          </a:ln>
        </p:spPr>
      </p:sp>
      <p:sp>
        <p:nvSpPr>
          <p:cNvPr id="11" name="Text 8"/>
          <p:cNvSpPr/>
          <p:nvPr/>
        </p:nvSpPr>
        <p:spPr>
          <a:xfrm>
            <a:off x="875705" y="408848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Teachers</a:t>
            </a:r>
            <a:endParaRPr lang="en-US" sz="1300" dirty="0"/>
          </a:p>
        </p:txBody>
      </p:sp>
      <p:sp>
        <p:nvSpPr>
          <p:cNvPr id="12" name="Text 9"/>
          <p:cNvSpPr/>
          <p:nvPr/>
        </p:nvSpPr>
        <p:spPr>
          <a:xfrm>
            <a:off x="875705" y="4382572"/>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Records teacher profiles and subject assignments.</a:t>
            </a:r>
            <a:endParaRPr lang="en-US" sz="1050" dirty="0"/>
          </a:p>
        </p:txBody>
      </p:sp>
      <p:sp>
        <p:nvSpPr>
          <p:cNvPr id="13" name="Shape 10"/>
          <p:cNvSpPr/>
          <p:nvPr/>
        </p:nvSpPr>
        <p:spPr>
          <a:xfrm>
            <a:off x="7383185" y="3944898"/>
            <a:ext cx="6515100" cy="798790"/>
          </a:xfrm>
          <a:prstGeom prst="roundRect">
            <a:avLst>
              <a:gd name="adj" fmla="val 7150"/>
            </a:avLst>
          </a:prstGeom>
          <a:solidFill>
            <a:srgbClr val="FCE2CF"/>
          </a:solidFill>
          <a:ln w="7620">
            <a:solidFill>
              <a:srgbClr val="E2C8B5"/>
            </a:solidFill>
            <a:prstDash val="solid"/>
          </a:ln>
        </p:spPr>
      </p:sp>
      <p:sp>
        <p:nvSpPr>
          <p:cNvPr id="14" name="Text 11"/>
          <p:cNvSpPr/>
          <p:nvPr/>
        </p:nvSpPr>
        <p:spPr>
          <a:xfrm>
            <a:off x="7526774" y="408848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Grades</a:t>
            </a:r>
            <a:endParaRPr lang="en-US" sz="1300" dirty="0"/>
          </a:p>
        </p:txBody>
      </p:sp>
      <p:sp>
        <p:nvSpPr>
          <p:cNvPr id="15" name="Text 12"/>
          <p:cNvSpPr/>
          <p:nvPr/>
        </p:nvSpPr>
        <p:spPr>
          <a:xfrm>
            <a:off x="7526774" y="4382572"/>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Records scores and exam dates.</a:t>
            </a:r>
            <a:endParaRPr lang="en-US" sz="1050" dirty="0"/>
          </a:p>
        </p:txBody>
      </p:sp>
      <p:sp>
        <p:nvSpPr>
          <p:cNvPr id="16" name="Shape 13"/>
          <p:cNvSpPr/>
          <p:nvPr/>
        </p:nvSpPr>
        <p:spPr>
          <a:xfrm>
            <a:off x="732115" y="4879658"/>
            <a:ext cx="6515100" cy="798790"/>
          </a:xfrm>
          <a:prstGeom prst="roundRect">
            <a:avLst>
              <a:gd name="adj" fmla="val 7150"/>
            </a:avLst>
          </a:prstGeom>
          <a:solidFill>
            <a:srgbClr val="FCE2CF"/>
          </a:solidFill>
          <a:ln w="7620">
            <a:solidFill>
              <a:srgbClr val="E2C8B5"/>
            </a:solidFill>
            <a:prstDash val="solid"/>
          </a:ln>
        </p:spPr>
      </p:sp>
      <p:sp>
        <p:nvSpPr>
          <p:cNvPr id="17" name="Text 14"/>
          <p:cNvSpPr/>
          <p:nvPr/>
        </p:nvSpPr>
        <p:spPr>
          <a:xfrm>
            <a:off x="875705" y="502324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Admins</a:t>
            </a:r>
            <a:endParaRPr lang="en-US" sz="1300" dirty="0"/>
          </a:p>
        </p:txBody>
      </p:sp>
      <p:sp>
        <p:nvSpPr>
          <p:cNvPr id="18" name="Text 15"/>
          <p:cNvSpPr/>
          <p:nvPr/>
        </p:nvSpPr>
        <p:spPr>
          <a:xfrm>
            <a:off x="875705" y="5317331"/>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a:t>
            </a:r>
            <a:pPr algn="l" indent="0" marL="0">
              <a:lnSpc>
                <a:spcPts val="1700"/>
              </a:lnSpc>
              <a:buNone/>
            </a:pPr>
            <a:r>
              <a:rPr lang="en-US" sz="1050" b="1" spc="-21" kern="0" dirty="0">
                <a:solidFill>
                  <a:srgbClr val="2B2E3C"/>
                </a:solidFill>
                <a:latin typeface="Open Sans" pitchFamily="34" charset="0"/>
                <a:ea typeface="Open Sans" pitchFamily="34" charset="-122"/>
                <a:cs typeface="Open Sans" pitchFamily="34" charset="-120"/>
              </a:rPr>
              <a:t> </a:t>
            </a:r>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contains admin-specific data, including role descriptions and linked user accounts.</a:t>
            </a:r>
            <a:endParaRPr lang="en-US" sz="1050" dirty="0"/>
          </a:p>
        </p:txBody>
      </p:sp>
      <p:sp>
        <p:nvSpPr>
          <p:cNvPr id="19" name="Shape 16"/>
          <p:cNvSpPr/>
          <p:nvPr/>
        </p:nvSpPr>
        <p:spPr>
          <a:xfrm>
            <a:off x="7383185" y="4879658"/>
            <a:ext cx="6515100" cy="798790"/>
          </a:xfrm>
          <a:prstGeom prst="roundRect">
            <a:avLst>
              <a:gd name="adj" fmla="val 7150"/>
            </a:avLst>
          </a:prstGeom>
          <a:solidFill>
            <a:srgbClr val="FCE2CF"/>
          </a:solidFill>
          <a:ln w="7620">
            <a:solidFill>
              <a:srgbClr val="E2C8B5"/>
            </a:solidFill>
            <a:prstDash val="solid"/>
          </a:ln>
        </p:spPr>
      </p:sp>
      <p:sp>
        <p:nvSpPr>
          <p:cNvPr id="20" name="Text 17"/>
          <p:cNvSpPr/>
          <p:nvPr/>
        </p:nvSpPr>
        <p:spPr>
          <a:xfrm>
            <a:off x="7526774" y="502324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Parents</a:t>
            </a:r>
            <a:endParaRPr lang="en-US" sz="1300" dirty="0"/>
          </a:p>
        </p:txBody>
      </p:sp>
      <p:sp>
        <p:nvSpPr>
          <p:cNvPr id="21" name="Text 18"/>
          <p:cNvSpPr/>
          <p:nvPr/>
        </p:nvSpPr>
        <p:spPr>
          <a:xfrm>
            <a:off x="7526774" y="5317331"/>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stores parent details, contact information and link to user accounts.</a:t>
            </a:r>
            <a:endParaRPr lang="en-US" sz="1050" dirty="0"/>
          </a:p>
        </p:txBody>
      </p:sp>
      <p:sp>
        <p:nvSpPr>
          <p:cNvPr id="22" name="Shape 19"/>
          <p:cNvSpPr/>
          <p:nvPr/>
        </p:nvSpPr>
        <p:spPr>
          <a:xfrm>
            <a:off x="732115" y="5814417"/>
            <a:ext cx="6515100" cy="798790"/>
          </a:xfrm>
          <a:prstGeom prst="roundRect">
            <a:avLst>
              <a:gd name="adj" fmla="val 7150"/>
            </a:avLst>
          </a:prstGeom>
          <a:solidFill>
            <a:srgbClr val="FCE2CF"/>
          </a:solidFill>
          <a:ln w="7620">
            <a:solidFill>
              <a:srgbClr val="E2C8B5"/>
            </a:solidFill>
            <a:prstDash val="solid"/>
          </a:ln>
        </p:spPr>
      </p:sp>
      <p:sp>
        <p:nvSpPr>
          <p:cNvPr id="23" name="Text 20"/>
          <p:cNvSpPr/>
          <p:nvPr/>
        </p:nvSpPr>
        <p:spPr>
          <a:xfrm>
            <a:off x="875705" y="595800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Alerts</a:t>
            </a:r>
            <a:endParaRPr lang="en-US" sz="1300" dirty="0"/>
          </a:p>
        </p:txBody>
      </p:sp>
      <p:sp>
        <p:nvSpPr>
          <p:cNvPr id="24" name="Text 21"/>
          <p:cNvSpPr/>
          <p:nvPr/>
        </p:nvSpPr>
        <p:spPr>
          <a:xfrm>
            <a:off x="875705" y="6252091"/>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•stores automated notifications for issues like low performance or absenteeism with timestamps</a:t>
            </a:r>
            <a:endParaRPr lang="en-US" sz="1050" dirty="0"/>
          </a:p>
        </p:txBody>
      </p:sp>
      <p:sp>
        <p:nvSpPr>
          <p:cNvPr id="25" name="Shape 22"/>
          <p:cNvSpPr/>
          <p:nvPr/>
        </p:nvSpPr>
        <p:spPr>
          <a:xfrm>
            <a:off x="7383185" y="5814417"/>
            <a:ext cx="6515100" cy="798790"/>
          </a:xfrm>
          <a:prstGeom prst="roundRect">
            <a:avLst>
              <a:gd name="adj" fmla="val 7150"/>
            </a:avLst>
          </a:prstGeom>
          <a:solidFill>
            <a:srgbClr val="FCE2CF"/>
          </a:solidFill>
          <a:ln w="7620">
            <a:solidFill>
              <a:srgbClr val="E2C8B5"/>
            </a:solidFill>
            <a:prstDash val="solid"/>
          </a:ln>
        </p:spPr>
      </p:sp>
      <p:sp>
        <p:nvSpPr>
          <p:cNvPr id="26" name="Text 23"/>
          <p:cNvSpPr/>
          <p:nvPr/>
        </p:nvSpPr>
        <p:spPr>
          <a:xfrm>
            <a:off x="7526774" y="5958007"/>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Subjects</a:t>
            </a:r>
            <a:endParaRPr lang="en-US" sz="1300" dirty="0"/>
          </a:p>
        </p:txBody>
      </p:sp>
      <p:sp>
        <p:nvSpPr>
          <p:cNvPr id="27" name="Text 24"/>
          <p:cNvSpPr/>
          <p:nvPr/>
        </p:nvSpPr>
        <p:spPr>
          <a:xfrm>
            <a:off x="7526774" y="6252091"/>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•lists subjects offered, each linked to the responsible teacher.</a:t>
            </a:r>
            <a:endParaRPr lang="en-US" sz="1050" dirty="0"/>
          </a:p>
        </p:txBody>
      </p:sp>
      <p:sp>
        <p:nvSpPr>
          <p:cNvPr id="28" name="Shape 25"/>
          <p:cNvSpPr/>
          <p:nvPr/>
        </p:nvSpPr>
        <p:spPr>
          <a:xfrm>
            <a:off x="732115" y="6749177"/>
            <a:ext cx="6515100" cy="798790"/>
          </a:xfrm>
          <a:prstGeom prst="roundRect">
            <a:avLst>
              <a:gd name="adj" fmla="val 7150"/>
            </a:avLst>
          </a:prstGeom>
          <a:solidFill>
            <a:srgbClr val="FCE2CF"/>
          </a:solidFill>
          <a:ln w="7620">
            <a:solidFill>
              <a:srgbClr val="E2C8B5"/>
            </a:solidFill>
            <a:prstDash val="solid"/>
          </a:ln>
        </p:spPr>
      </p:sp>
      <p:sp>
        <p:nvSpPr>
          <p:cNvPr id="29" name="Text 26"/>
          <p:cNvSpPr/>
          <p:nvPr/>
        </p:nvSpPr>
        <p:spPr>
          <a:xfrm>
            <a:off x="875705" y="6892766"/>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Attendance</a:t>
            </a:r>
            <a:endParaRPr lang="en-US" sz="1300" dirty="0"/>
          </a:p>
        </p:txBody>
      </p:sp>
      <p:sp>
        <p:nvSpPr>
          <p:cNvPr id="30" name="Text 27"/>
          <p:cNvSpPr/>
          <p:nvPr/>
        </p:nvSpPr>
        <p:spPr>
          <a:xfrm>
            <a:off x="875705" y="7186851"/>
            <a:ext cx="6227921" cy="217527"/>
          </a:xfrm>
          <a:prstGeom prst="rect">
            <a:avLst/>
          </a:prstGeom>
          <a:noFill/>
          <a:ln/>
        </p:spPr>
        <p:txBody>
          <a:bodyPr wrap="none" lIns="0" tIns="0" rIns="0" bIns="0" rtlCol="0" anchor="t"/>
          <a:lstStyle/>
          <a:p>
            <a:pPr algn="l" indent="0" marL="0">
              <a:lnSpc>
                <a:spcPts val="1700"/>
              </a:lnSpc>
              <a:buNone/>
            </a:pPr>
            <a:endParaRPr lang="en-US" sz="1050" dirty="0"/>
          </a:p>
        </p:txBody>
      </p:sp>
      <p:sp>
        <p:nvSpPr>
          <p:cNvPr id="31" name="Shape 28"/>
          <p:cNvSpPr/>
          <p:nvPr/>
        </p:nvSpPr>
        <p:spPr>
          <a:xfrm>
            <a:off x="7383185" y="6749177"/>
            <a:ext cx="6515100" cy="798790"/>
          </a:xfrm>
          <a:prstGeom prst="roundRect">
            <a:avLst>
              <a:gd name="adj" fmla="val 7150"/>
            </a:avLst>
          </a:prstGeom>
          <a:solidFill>
            <a:srgbClr val="FCE2CF"/>
          </a:solidFill>
          <a:ln w="7620">
            <a:solidFill>
              <a:srgbClr val="E2C8B5"/>
            </a:solidFill>
            <a:prstDash val="solid"/>
          </a:ln>
        </p:spPr>
      </p:sp>
      <p:sp>
        <p:nvSpPr>
          <p:cNvPr id="32" name="Text 29"/>
          <p:cNvSpPr/>
          <p:nvPr/>
        </p:nvSpPr>
        <p:spPr>
          <a:xfrm>
            <a:off x="7526774" y="6892766"/>
            <a:ext cx="1699736" cy="212527"/>
          </a:xfrm>
          <a:prstGeom prst="rect">
            <a:avLst/>
          </a:prstGeom>
          <a:noFill/>
          <a:ln/>
        </p:spPr>
        <p:txBody>
          <a:bodyPr wrap="none" lIns="0" tIns="0" rIns="0" bIns="0" rtlCol="0" anchor="t"/>
          <a:lstStyle/>
          <a:p>
            <a:pPr algn="l" indent="0" marL="0">
              <a:lnSpc>
                <a:spcPts val="1650"/>
              </a:lnSpc>
              <a:buNone/>
            </a:pPr>
            <a:r>
              <a:rPr lang="en-US" sz="1300" spc="-40" kern="0" dirty="0">
                <a:solidFill>
                  <a:srgbClr val="2B2E3C"/>
                </a:solidFill>
                <a:latin typeface="Bitter Medium" pitchFamily="34" charset="0"/>
                <a:ea typeface="Bitter Medium" pitchFamily="34" charset="-122"/>
                <a:cs typeface="Bitter Medium" pitchFamily="34" charset="-120"/>
              </a:rPr>
              <a:t>Reports</a:t>
            </a:r>
            <a:endParaRPr lang="en-US" sz="1300" dirty="0"/>
          </a:p>
        </p:txBody>
      </p:sp>
      <p:sp>
        <p:nvSpPr>
          <p:cNvPr id="33" name="Text 30"/>
          <p:cNvSpPr/>
          <p:nvPr/>
        </p:nvSpPr>
        <p:spPr>
          <a:xfrm>
            <a:off x="7526774" y="7186851"/>
            <a:ext cx="6227921" cy="217527"/>
          </a:xfrm>
          <a:prstGeom prst="rect">
            <a:avLst/>
          </a:prstGeom>
          <a:noFill/>
          <a:ln/>
        </p:spPr>
        <p:txBody>
          <a:bodyPr wrap="none" lIns="0" tIns="0" rIns="0" bIns="0" rtlCol="0" anchor="t"/>
          <a:lstStyle/>
          <a:p>
            <a:pPr algn="l" indent="0" marL="0">
              <a:lnSpc>
                <a:spcPts val="1700"/>
              </a:lnSpc>
              <a:buNone/>
            </a:pPr>
            <a:r>
              <a:rPr lang="en-US" sz="1050" spc="-21" kern="0" dirty="0">
                <a:solidFill>
                  <a:srgbClr val="2B2E3C"/>
                </a:solidFill>
                <a:latin typeface="Open Sans" pitchFamily="34" charset="0"/>
                <a:ea typeface="Open Sans" pitchFamily="34" charset="-122"/>
                <a:cs typeface="Open Sans" pitchFamily="34" charset="-120"/>
              </a:rPr>
              <a:t>•contains performance summaries generated by admins.</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315200" y="0"/>
            <a:ext cx="7315200" cy="8229600"/>
          </a:xfrm>
          <a:prstGeom prst="rect">
            <a:avLst/>
          </a:prstGeom>
        </p:spPr>
      </p:pic>
      <p:pic>
        <p:nvPicPr>
          <p:cNvPr id="3" name="Image 1" descr="preencoded.png">    </p:cNvPr>
          <p:cNvPicPr>
            <a:picLocks noChangeAspect="1"/>
          </p:cNvPicPr>
          <p:nvPr/>
        </p:nvPicPr>
        <p:blipFill>
          <a:blip r:embed="rId2"/>
          <a:stretch>
            <a:fillRect/>
          </a:stretch>
        </p:blipFill>
        <p:spPr>
          <a:xfrm>
            <a:off x="7598807" y="1898690"/>
            <a:ext cx="6747986" cy="4432221"/>
          </a:xfrm>
          <a:prstGeom prst="rect">
            <a:avLst/>
          </a:prstGeom>
        </p:spPr>
      </p:pic>
      <p:sp>
        <p:nvSpPr>
          <p:cNvPr id="4" name="Text 0"/>
          <p:cNvSpPr/>
          <p:nvPr/>
        </p:nvSpPr>
        <p:spPr>
          <a:xfrm>
            <a:off x="793790" y="2872978"/>
            <a:ext cx="5727621" cy="1417558"/>
          </a:xfrm>
          <a:prstGeom prst="rect">
            <a:avLst/>
          </a:prstGeom>
          <a:noFill/>
          <a:ln/>
        </p:spPr>
        <p:txBody>
          <a:bodyPr wrap="squar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Entity Relationship Diagram</a:t>
            </a:r>
            <a:endParaRPr lang="en-US" sz="4450" dirty="0"/>
          </a:p>
        </p:txBody>
      </p:sp>
      <p:sp>
        <p:nvSpPr>
          <p:cNvPr id="5" name="Text 1"/>
          <p:cNvSpPr/>
          <p:nvPr/>
        </p:nvSpPr>
        <p:spPr>
          <a:xfrm>
            <a:off x="793790" y="4630698"/>
            <a:ext cx="5727621"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The ER Diagram illustrates the relationships between key entities within the SAMS database.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95218"/>
            <a:ext cx="4639389" cy="531614"/>
          </a:xfrm>
          <a:prstGeom prst="rect">
            <a:avLst/>
          </a:prstGeom>
          <a:noFill/>
          <a:ln/>
        </p:spPr>
        <p:txBody>
          <a:bodyPr wrap="none" lIns="0" tIns="0" rIns="0" bIns="0" rtlCol="0" anchor="t"/>
          <a:lstStyle/>
          <a:p>
            <a:pPr algn="l" indent="0" marL="0">
              <a:lnSpc>
                <a:spcPts val="4150"/>
              </a:lnSpc>
              <a:buNone/>
            </a:pPr>
            <a:r>
              <a:rPr lang="en-US" sz="3300" spc="-100" kern="0" dirty="0">
                <a:solidFill>
                  <a:srgbClr val="2C3F42"/>
                </a:solidFill>
                <a:latin typeface="Bitter Medium" pitchFamily="34" charset="0"/>
                <a:ea typeface="Bitter Medium" pitchFamily="34" charset="-122"/>
                <a:cs typeface="Bitter Medium" pitchFamily="34" charset="-120"/>
              </a:rPr>
              <a:t>ENTITY RELATIONSHIPS</a:t>
            </a:r>
            <a:endParaRPr lang="en-US" sz="3300" dirty="0"/>
          </a:p>
        </p:txBody>
      </p:sp>
      <p:sp>
        <p:nvSpPr>
          <p:cNvPr id="4" name="Shape 1"/>
          <p:cNvSpPr/>
          <p:nvPr/>
        </p:nvSpPr>
        <p:spPr>
          <a:xfrm>
            <a:off x="6471523" y="1581983"/>
            <a:ext cx="22860" cy="5852279"/>
          </a:xfrm>
          <a:prstGeom prst="roundRect">
            <a:avLst>
              <a:gd name="adj" fmla="val 312558"/>
            </a:avLst>
          </a:prstGeom>
          <a:solidFill>
            <a:srgbClr val="E2C8B5"/>
          </a:solidFill>
          <a:ln/>
        </p:spPr>
      </p:sp>
      <p:sp>
        <p:nvSpPr>
          <p:cNvPr id="5" name="Shape 2"/>
          <p:cNvSpPr/>
          <p:nvPr/>
        </p:nvSpPr>
        <p:spPr>
          <a:xfrm>
            <a:off x="6639997" y="1953220"/>
            <a:ext cx="510302" cy="22860"/>
          </a:xfrm>
          <a:prstGeom prst="roundRect">
            <a:avLst>
              <a:gd name="adj" fmla="val 312558"/>
            </a:avLst>
          </a:prstGeom>
          <a:solidFill>
            <a:srgbClr val="E2C8B5"/>
          </a:solidFill>
          <a:ln/>
        </p:spPr>
      </p:sp>
      <p:sp>
        <p:nvSpPr>
          <p:cNvPr id="6" name="Shape 3"/>
          <p:cNvSpPr/>
          <p:nvPr/>
        </p:nvSpPr>
        <p:spPr>
          <a:xfrm>
            <a:off x="6280190" y="1773317"/>
            <a:ext cx="382667" cy="382667"/>
          </a:xfrm>
          <a:prstGeom prst="roundRect">
            <a:avLst>
              <a:gd name="adj" fmla="val 18672"/>
            </a:avLst>
          </a:prstGeom>
          <a:solidFill>
            <a:srgbClr val="FCE2CF"/>
          </a:solidFill>
          <a:ln w="7620">
            <a:solidFill>
              <a:srgbClr val="E2C8B5"/>
            </a:solidFill>
            <a:prstDash val="solid"/>
          </a:ln>
        </p:spPr>
      </p:sp>
      <p:sp>
        <p:nvSpPr>
          <p:cNvPr id="7" name="Text 4"/>
          <p:cNvSpPr/>
          <p:nvPr/>
        </p:nvSpPr>
        <p:spPr>
          <a:xfrm>
            <a:off x="6343948" y="1805166"/>
            <a:ext cx="255151" cy="318968"/>
          </a:xfrm>
          <a:prstGeom prst="rect">
            <a:avLst/>
          </a:prstGeom>
          <a:noFill/>
          <a:ln/>
        </p:spPr>
        <p:txBody>
          <a:bodyPr wrap="none" lIns="0" tIns="0" rIns="0" bIns="0" rtlCol="0" anchor="t"/>
          <a:lstStyle/>
          <a:p>
            <a:pPr algn="ctr" indent="0" marL="0">
              <a:lnSpc>
                <a:spcPts val="2000"/>
              </a:lnSpc>
              <a:buNone/>
            </a:pPr>
            <a:r>
              <a:rPr lang="en-US" sz="2000" spc="-60" kern="0" dirty="0">
                <a:solidFill>
                  <a:srgbClr val="2B2E3C"/>
                </a:solidFill>
                <a:latin typeface="Bitter Medium" pitchFamily="34" charset="0"/>
                <a:ea typeface="Bitter Medium" pitchFamily="34" charset="-122"/>
                <a:cs typeface="Bitter Medium" pitchFamily="34" charset="-120"/>
              </a:rPr>
              <a:t>1</a:t>
            </a:r>
            <a:endParaRPr lang="en-US" sz="2000" dirty="0"/>
          </a:p>
        </p:txBody>
      </p:sp>
      <p:sp>
        <p:nvSpPr>
          <p:cNvPr id="8" name="Text 5"/>
          <p:cNvSpPr/>
          <p:nvPr/>
        </p:nvSpPr>
        <p:spPr>
          <a:xfrm>
            <a:off x="7322106" y="1752005"/>
            <a:ext cx="2126456" cy="265747"/>
          </a:xfrm>
          <a:prstGeom prst="rect">
            <a:avLst/>
          </a:prstGeom>
          <a:noFill/>
          <a:ln/>
        </p:spPr>
        <p:txBody>
          <a:bodyPr wrap="none" lIns="0" tIns="0" rIns="0" bIns="0" rtlCol="0" anchor="t"/>
          <a:lstStyle/>
          <a:p>
            <a:pPr algn="l" indent="0" marL="0">
              <a:lnSpc>
                <a:spcPts val="2050"/>
              </a:lnSpc>
              <a:buNone/>
            </a:pPr>
            <a:r>
              <a:rPr lang="en-US" sz="1650" spc="-50" kern="0" dirty="0">
                <a:solidFill>
                  <a:srgbClr val="2B2E3C"/>
                </a:solidFill>
                <a:latin typeface="Bitter Medium" pitchFamily="34" charset="0"/>
                <a:ea typeface="Bitter Medium" pitchFamily="34" charset="-122"/>
                <a:cs typeface="Bitter Medium" pitchFamily="34" charset="-120"/>
              </a:rPr>
              <a:t>Users</a:t>
            </a:r>
            <a:endParaRPr lang="en-US" sz="1650" dirty="0"/>
          </a:p>
        </p:txBody>
      </p:sp>
      <p:sp>
        <p:nvSpPr>
          <p:cNvPr id="9" name="Text 6"/>
          <p:cNvSpPr/>
          <p:nvPr/>
        </p:nvSpPr>
        <p:spPr>
          <a:xfrm>
            <a:off x="7322106" y="2119789"/>
            <a:ext cx="6514505" cy="272177"/>
          </a:xfrm>
          <a:prstGeom prst="rect">
            <a:avLst/>
          </a:prstGeom>
          <a:noFill/>
          <a:ln/>
        </p:spPr>
        <p:txBody>
          <a:bodyPr wrap="none" lIns="0" tIns="0" rIns="0" bIns="0" rtlCol="0" anchor="t"/>
          <a:lstStyle/>
          <a:p>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A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User</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can be categorized as a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Student, Teacher, Parent, or Admin</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a:t>
            </a:r>
            <a:endParaRPr lang="en-US" sz="1300" dirty="0"/>
          </a:p>
        </p:txBody>
      </p:sp>
      <p:sp>
        <p:nvSpPr>
          <p:cNvPr id="10" name="Shape 7"/>
          <p:cNvSpPr/>
          <p:nvPr/>
        </p:nvSpPr>
        <p:spPr>
          <a:xfrm>
            <a:off x="6639997" y="3103245"/>
            <a:ext cx="510302" cy="22860"/>
          </a:xfrm>
          <a:prstGeom prst="roundRect">
            <a:avLst>
              <a:gd name="adj" fmla="val 312558"/>
            </a:avLst>
          </a:prstGeom>
          <a:solidFill>
            <a:srgbClr val="E2C8B5"/>
          </a:solidFill>
          <a:ln/>
        </p:spPr>
      </p:sp>
      <p:sp>
        <p:nvSpPr>
          <p:cNvPr id="11" name="Shape 8"/>
          <p:cNvSpPr/>
          <p:nvPr/>
        </p:nvSpPr>
        <p:spPr>
          <a:xfrm>
            <a:off x="6280190" y="2923342"/>
            <a:ext cx="382667" cy="382667"/>
          </a:xfrm>
          <a:prstGeom prst="roundRect">
            <a:avLst>
              <a:gd name="adj" fmla="val 18672"/>
            </a:avLst>
          </a:prstGeom>
          <a:solidFill>
            <a:srgbClr val="FCE2CF"/>
          </a:solidFill>
          <a:ln w="7620">
            <a:solidFill>
              <a:srgbClr val="E2C8B5"/>
            </a:solidFill>
            <a:prstDash val="solid"/>
          </a:ln>
        </p:spPr>
      </p:sp>
      <p:sp>
        <p:nvSpPr>
          <p:cNvPr id="12" name="Text 9"/>
          <p:cNvSpPr/>
          <p:nvPr/>
        </p:nvSpPr>
        <p:spPr>
          <a:xfrm>
            <a:off x="6343948" y="2955191"/>
            <a:ext cx="255151" cy="318968"/>
          </a:xfrm>
          <a:prstGeom prst="rect">
            <a:avLst/>
          </a:prstGeom>
          <a:noFill/>
          <a:ln/>
        </p:spPr>
        <p:txBody>
          <a:bodyPr wrap="none" lIns="0" tIns="0" rIns="0" bIns="0" rtlCol="0" anchor="t"/>
          <a:lstStyle/>
          <a:p>
            <a:pPr algn="ctr" indent="0" marL="0">
              <a:lnSpc>
                <a:spcPts val="2000"/>
              </a:lnSpc>
              <a:buNone/>
            </a:pPr>
            <a:r>
              <a:rPr lang="en-US" sz="2000" spc="-60" kern="0" dirty="0">
                <a:solidFill>
                  <a:srgbClr val="2B2E3C"/>
                </a:solidFill>
                <a:latin typeface="Bitter Medium" pitchFamily="34" charset="0"/>
                <a:ea typeface="Bitter Medium" pitchFamily="34" charset="-122"/>
                <a:cs typeface="Bitter Medium" pitchFamily="34" charset="-120"/>
              </a:rPr>
              <a:t>2</a:t>
            </a:r>
            <a:endParaRPr lang="en-US" sz="2000" dirty="0"/>
          </a:p>
        </p:txBody>
      </p:sp>
      <p:sp>
        <p:nvSpPr>
          <p:cNvPr id="13" name="Text 10"/>
          <p:cNvSpPr/>
          <p:nvPr/>
        </p:nvSpPr>
        <p:spPr>
          <a:xfrm>
            <a:off x="7322106" y="2902029"/>
            <a:ext cx="2126456" cy="265747"/>
          </a:xfrm>
          <a:prstGeom prst="rect">
            <a:avLst/>
          </a:prstGeom>
          <a:noFill/>
          <a:ln/>
        </p:spPr>
        <p:txBody>
          <a:bodyPr wrap="none" lIns="0" tIns="0" rIns="0" bIns="0" rtlCol="0" anchor="t"/>
          <a:lstStyle/>
          <a:p>
            <a:pPr algn="l" indent="0" marL="0">
              <a:lnSpc>
                <a:spcPts val="2050"/>
              </a:lnSpc>
              <a:buNone/>
            </a:pPr>
            <a:r>
              <a:rPr lang="en-US" sz="1650" spc="-50" kern="0" dirty="0">
                <a:solidFill>
                  <a:srgbClr val="2B2E3C"/>
                </a:solidFill>
                <a:latin typeface="Bitter Medium" pitchFamily="34" charset="0"/>
                <a:ea typeface="Bitter Medium" pitchFamily="34" charset="-122"/>
                <a:cs typeface="Bitter Medium" pitchFamily="34" charset="-120"/>
              </a:rPr>
              <a:t>students and subjects</a:t>
            </a:r>
            <a:endParaRPr lang="en-US" sz="1650" dirty="0"/>
          </a:p>
        </p:txBody>
      </p:sp>
      <p:sp>
        <p:nvSpPr>
          <p:cNvPr id="14" name="Text 11"/>
          <p:cNvSpPr/>
          <p:nvPr/>
        </p:nvSpPr>
        <p:spPr>
          <a:xfrm>
            <a:off x="7322106" y="3269813"/>
            <a:ext cx="6514505" cy="272177"/>
          </a:xfrm>
          <a:prstGeom prst="rect">
            <a:avLst/>
          </a:prstGeom>
          <a:noFill/>
          <a:ln/>
        </p:spPr>
        <p:txBody>
          <a:bodyPr wrap="none" lIns="0" tIns="0" rIns="0" bIns="0" rtlCol="0" anchor="t"/>
          <a:lstStyle/>
          <a:p>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A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Student</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is enrolled in multiple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Subjects</a:t>
            </a:r>
            <a:endParaRPr lang="en-US" sz="1300" dirty="0"/>
          </a:p>
        </p:txBody>
      </p:sp>
      <p:sp>
        <p:nvSpPr>
          <p:cNvPr id="15" name="Shape 12"/>
          <p:cNvSpPr/>
          <p:nvPr/>
        </p:nvSpPr>
        <p:spPr>
          <a:xfrm>
            <a:off x="6639997" y="4253270"/>
            <a:ext cx="510302" cy="22860"/>
          </a:xfrm>
          <a:prstGeom prst="roundRect">
            <a:avLst>
              <a:gd name="adj" fmla="val 312558"/>
            </a:avLst>
          </a:prstGeom>
          <a:solidFill>
            <a:srgbClr val="E2C8B5"/>
          </a:solidFill>
          <a:ln/>
        </p:spPr>
      </p:sp>
      <p:sp>
        <p:nvSpPr>
          <p:cNvPr id="16" name="Shape 13"/>
          <p:cNvSpPr/>
          <p:nvPr/>
        </p:nvSpPr>
        <p:spPr>
          <a:xfrm>
            <a:off x="6280190" y="4073366"/>
            <a:ext cx="382667" cy="382667"/>
          </a:xfrm>
          <a:prstGeom prst="roundRect">
            <a:avLst>
              <a:gd name="adj" fmla="val 18672"/>
            </a:avLst>
          </a:prstGeom>
          <a:solidFill>
            <a:srgbClr val="FCE2CF"/>
          </a:solidFill>
          <a:ln w="7620">
            <a:solidFill>
              <a:srgbClr val="E2C8B5"/>
            </a:solidFill>
            <a:prstDash val="solid"/>
          </a:ln>
        </p:spPr>
      </p:sp>
      <p:sp>
        <p:nvSpPr>
          <p:cNvPr id="17" name="Text 14"/>
          <p:cNvSpPr/>
          <p:nvPr/>
        </p:nvSpPr>
        <p:spPr>
          <a:xfrm>
            <a:off x="6343948" y="4105215"/>
            <a:ext cx="255151" cy="318968"/>
          </a:xfrm>
          <a:prstGeom prst="rect">
            <a:avLst/>
          </a:prstGeom>
          <a:noFill/>
          <a:ln/>
        </p:spPr>
        <p:txBody>
          <a:bodyPr wrap="none" lIns="0" tIns="0" rIns="0" bIns="0" rtlCol="0" anchor="t"/>
          <a:lstStyle/>
          <a:p>
            <a:pPr algn="ctr" indent="0" marL="0">
              <a:lnSpc>
                <a:spcPts val="2000"/>
              </a:lnSpc>
              <a:buNone/>
            </a:pPr>
            <a:r>
              <a:rPr lang="en-US" sz="2000" spc="-60" kern="0" dirty="0">
                <a:solidFill>
                  <a:srgbClr val="2B2E3C"/>
                </a:solidFill>
                <a:latin typeface="Bitter Medium" pitchFamily="34" charset="0"/>
                <a:ea typeface="Bitter Medium" pitchFamily="34" charset="-122"/>
                <a:cs typeface="Bitter Medium" pitchFamily="34" charset="-120"/>
              </a:rPr>
              <a:t>3</a:t>
            </a:r>
            <a:endParaRPr lang="en-US" sz="2000" dirty="0"/>
          </a:p>
        </p:txBody>
      </p:sp>
      <p:sp>
        <p:nvSpPr>
          <p:cNvPr id="18" name="Text 15"/>
          <p:cNvSpPr/>
          <p:nvPr/>
        </p:nvSpPr>
        <p:spPr>
          <a:xfrm>
            <a:off x="7322106" y="4052054"/>
            <a:ext cx="2126456" cy="265747"/>
          </a:xfrm>
          <a:prstGeom prst="rect">
            <a:avLst/>
          </a:prstGeom>
          <a:noFill/>
          <a:ln/>
        </p:spPr>
        <p:txBody>
          <a:bodyPr wrap="none" lIns="0" tIns="0" rIns="0" bIns="0" rtlCol="0" anchor="t"/>
          <a:lstStyle/>
          <a:p>
            <a:pPr algn="l" indent="0" marL="0">
              <a:lnSpc>
                <a:spcPts val="2050"/>
              </a:lnSpc>
              <a:buNone/>
            </a:pPr>
            <a:r>
              <a:rPr lang="en-US" sz="1650" spc="-50" kern="0" dirty="0">
                <a:solidFill>
                  <a:srgbClr val="2B2E3C"/>
                </a:solidFill>
                <a:latin typeface="Bitter Medium" pitchFamily="34" charset="0"/>
                <a:ea typeface="Bitter Medium" pitchFamily="34" charset="-122"/>
                <a:cs typeface="Bitter Medium" pitchFamily="34" charset="-120"/>
              </a:rPr>
              <a:t>Alerts</a:t>
            </a:r>
            <a:endParaRPr lang="en-US" sz="1650" dirty="0"/>
          </a:p>
        </p:txBody>
      </p:sp>
      <p:sp>
        <p:nvSpPr>
          <p:cNvPr id="19" name="Text 16"/>
          <p:cNvSpPr/>
          <p:nvPr/>
        </p:nvSpPr>
        <p:spPr>
          <a:xfrm>
            <a:off x="7322106" y="4419838"/>
            <a:ext cx="6514505" cy="272177"/>
          </a:xfrm>
          <a:prstGeom prst="rect">
            <a:avLst/>
          </a:prstGeom>
          <a:noFill/>
          <a:ln/>
        </p:spPr>
        <p:txBody>
          <a:bodyPr wrap="none" lIns="0" tIns="0" rIns="0" bIns="0" rtlCol="0" anchor="t"/>
          <a:lstStyle/>
          <a:p>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Alerts</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are generated based on student performance and attendance issues.</a:t>
            </a:r>
            <a:endParaRPr lang="en-US" sz="1300" dirty="0"/>
          </a:p>
        </p:txBody>
      </p:sp>
      <p:sp>
        <p:nvSpPr>
          <p:cNvPr id="20" name="Shape 17"/>
          <p:cNvSpPr/>
          <p:nvPr/>
        </p:nvSpPr>
        <p:spPr>
          <a:xfrm>
            <a:off x="6639997" y="5403294"/>
            <a:ext cx="510302" cy="22860"/>
          </a:xfrm>
          <a:prstGeom prst="roundRect">
            <a:avLst>
              <a:gd name="adj" fmla="val 312558"/>
            </a:avLst>
          </a:prstGeom>
          <a:solidFill>
            <a:srgbClr val="E2C8B5"/>
          </a:solidFill>
          <a:ln/>
        </p:spPr>
      </p:sp>
      <p:sp>
        <p:nvSpPr>
          <p:cNvPr id="21" name="Shape 18"/>
          <p:cNvSpPr/>
          <p:nvPr/>
        </p:nvSpPr>
        <p:spPr>
          <a:xfrm>
            <a:off x="6280190" y="5223391"/>
            <a:ext cx="382667" cy="382667"/>
          </a:xfrm>
          <a:prstGeom prst="roundRect">
            <a:avLst>
              <a:gd name="adj" fmla="val 18672"/>
            </a:avLst>
          </a:prstGeom>
          <a:solidFill>
            <a:srgbClr val="FCE2CF"/>
          </a:solidFill>
          <a:ln w="7620">
            <a:solidFill>
              <a:srgbClr val="E2C8B5"/>
            </a:solidFill>
            <a:prstDash val="solid"/>
          </a:ln>
        </p:spPr>
      </p:sp>
      <p:sp>
        <p:nvSpPr>
          <p:cNvPr id="22" name="Text 19"/>
          <p:cNvSpPr/>
          <p:nvPr/>
        </p:nvSpPr>
        <p:spPr>
          <a:xfrm>
            <a:off x="6343948" y="5255240"/>
            <a:ext cx="255151" cy="318968"/>
          </a:xfrm>
          <a:prstGeom prst="rect">
            <a:avLst/>
          </a:prstGeom>
          <a:noFill/>
          <a:ln/>
        </p:spPr>
        <p:txBody>
          <a:bodyPr wrap="none" lIns="0" tIns="0" rIns="0" bIns="0" rtlCol="0" anchor="t"/>
          <a:lstStyle/>
          <a:p>
            <a:pPr algn="ctr" indent="0" marL="0">
              <a:lnSpc>
                <a:spcPts val="2000"/>
              </a:lnSpc>
              <a:buNone/>
            </a:pPr>
            <a:r>
              <a:rPr lang="en-US" sz="2000" spc="-60" kern="0" dirty="0">
                <a:solidFill>
                  <a:srgbClr val="2B2E3C"/>
                </a:solidFill>
                <a:latin typeface="Bitter Medium" pitchFamily="34" charset="0"/>
                <a:ea typeface="Bitter Medium" pitchFamily="34" charset="-122"/>
                <a:cs typeface="Bitter Medium" pitchFamily="34" charset="-120"/>
              </a:rPr>
              <a:t>4</a:t>
            </a:r>
            <a:endParaRPr lang="en-US" sz="2000" dirty="0"/>
          </a:p>
        </p:txBody>
      </p:sp>
      <p:sp>
        <p:nvSpPr>
          <p:cNvPr id="23" name="Text 20"/>
          <p:cNvSpPr/>
          <p:nvPr/>
        </p:nvSpPr>
        <p:spPr>
          <a:xfrm>
            <a:off x="7322106" y="5202079"/>
            <a:ext cx="2126456" cy="265747"/>
          </a:xfrm>
          <a:prstGeom prst="rect">
            <a:avLst/>
          </a:prstGeom>
          <a:noFill/>
          <a:ln/>
        </p:spPr>
        <p:txBody>
          <a:bodyPr wrap="none" lIns="0" tIns="0" rIns="0" bIns="0" rtlCol="0" anchor="t"/>
          <a:lstStyle/>
          <a:p>
            <a:pPr algn="l" indent="0" marL="0">
              <a:lnSpc>
                <a:spcPts val="2050"/>
              </a:lnSpc>
              <a:buNone/>
            </a:pPr>
            <a:r>
              <a:rPr lang="en-US" sz="1650" spc="-50" kern="0" dirty="0">
                <a:solidFill>
                  <a:srgbClr val="2B2E3C"/>
                </a:solidFill>
                <a:latin typeface="Bitter Medium" pitchFamily="34" charset="0"/>
                <a:ea typeface="Bitter Medium" pitchFamily="34" charset="-122"/>
                <a:cs typeface="Bitter Medium" pitchFamily="34" charset="-120"/>
              </a:rPr>
              <a:t>Reports</a:t>
            </a:r>
            <a:endParaRPr lang="en-US" sz="1650" dirty="0"/>
          </a:p>
        </p:txBody>
      </p:sp>
      <p:sp>
        <p:nvSpPr>
          <p:cNvPr id="24" name="Text 21"/>
          <p:cNvSpPr/>
          <p:nvPr/>
        </p:nvSpPr>
        <p:spPr>
          <a:xfrm>
            <a:off x="7322106" y="5569863"/>
            <a:ext cx="6514505" cy="544354"/>
          </a:xfrm>
          <a:prstGeom prst="rect">
            <a:avLst/>
          </a:prstGeom>
          <a:noFill/>
          <a:ln/>
        </p:spPr>
        <p:txBody>
          <a:bodyPr wrap="square" lIns="0" tIns="0" rIns="0" bIns="0" rtlCol="0" anchor="t"/>
          <a:lstStyle/>
          <a:p>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Reports</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provide an overview of student progress, generated by an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Admin</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or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Teacher</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a:t>
            </a:r>
            <a:endParaRPr lang="en-US" sz="1300" dirty="0"/>
          </a:p>
        </p:txBody>
      </p:sp>
      <p:sp>
        <p:nvSpPr>
          <p:cNvPr id="25" name="Shape 22"/>
          <p:cNvSpPr/>
          <p:nvPr/>
        </p:nvSpPr>
        <p:spPr>
          <a:xfrm>
            <a:off x="6639997" y="6825496"/>
            <a:ext cx="510302" cy="22860"/>
          </a:xfrm>
          <a:prstGeom prst="roundRect">
            <a:avLst>
              <a:gd name="adj" fmla="val 312558"/>
            </a:avLst>
          </a:prstGeom>
          <a:solidFill>
            <a:srgbClr val="E2C8B5"/>
          </a:solidFill>
          <a:ln/>
        </p:spPr>
      </p:sp>
      <p:sp>
        <p:nvSpPr>
          <p:cNvPr id="26" name="Shape 23"/>
          <p:cNvSpPr/>
          <p:nvPr/>
        </p:nvSpPr>
        <p:spPr>
          <a:xfrm>
            <a:off x="6280190" y="6645592"/>
            <a:ext cx="382667" cy="382667"/>
          </a:xfrm>
          <a:prstGeom prst="roundRect">
            <a:avLst>
              <a:gd name="adj" fmla="val 18672"/>
            </a:avLst>
          </a:prstGeom>
          <a:solidFill>
            <a:srgbClr val="FCE2CF"/>
          </a:solidFill>
          <a:ln w="7620">
            <a:solidFill>
              <a:srgbClr val="E2C8B5"/>
            </a:solidFill>
            <a:prstDash val="solid"/>
          </a:ln>
        </p:spPr>
      </p:sp>
      <p:sp>
        <p:nvSpPr>
          <p:cNvPr id="27" name="Text 24"/>
          <p:cNvSpPr/>
          <p:nvPr/>
        </p:nvSpPr>
        <p:spPr>
          <a:xfrm>
            <a:off x="6343948" y="6677442"/>
            <a:ext cx="255151" cy="318968"/>
          </a:xfrm>
          <a:prstGeom prst="rect">
            <a:avLst/>
          </a:prstGeom>
          <a:noFill/>
          <a:ln/>
        </p:spPr>
        <p:txBody>
          <a:bodyPr wrap="none" lIns="0" tIns="0" rIns="0" bIns="0" rtlCol="0" anchor="t"/>
          <a:lstStyle/>
          <a:p>
            <a:pPr algn="ctr" indent="0" marL="0">
              <a:lnSpc>
                <a:spcPts val="2000"/>
              </a:lnSpc>
              <a:buNone/>
            </a:pPr>
            <a:r>
              <a:rPr lang="en-US" sz="2000" spc="-60" kern="0" dirty="0">
                <a:solidFill>
                  <a:srgbClr val="2B2E3C"/>
                </a:solidFill>
                <a:latin typeface="Bitter Medium" pitchFamily="34" charset="0"/>
                <a:ea typeface="Bitter Medium" pitchFamily="34" charset="-122"/>
                <a:cs typeface="Bitter Medium" pitchFamily="34" charset="-120"/>
              </a:rPr>
              <a:t>5</a:t>
            </a:r>
            <a:endParaRPr lang="en-US" sz="2000" dirty="0"/>
          </a:p>
        </p:txBody>
      </p:sp>
      <p:sp>
        <p:nvSpPr>
          <p:cNvPr id="28" name="Text 25"/>
          <p:cNvSpPr/>
          <p:nvPr/>
        </p:nvSpPr>
        <p:spPr>
          <a:xfrm>
            <a:off x="7322106" y="6624280"/>
            <a:ext cx="2126456" cy="265747"/>
          </a:xfrm>
          <a:prstGeom prst="rect">
            <a:avLst/>
          </a:prstGeom>
          <a:noFill/>
          <a:ln/>
        </p:spPr>
        <p:txBody>
          <a:bodyPr wrap="none" lIns="0" tIns="0" rIns="0" bIns="0" rtlCol="0" anchor="t"/>
          <a:lstStyle/>
          <a:p>
            <a:pPr algn="l" indent="0" marL="0">
              <a:lnSpc>
                <a:spcPts val="2050"/>
              </a:lnSpc>
              <a:buNone/>
            </a:pPr>
            <a:r>
              <a:rPr lang="en-US" sz="1650" spc="-50" kern="0" dirty="0">
                <a:solidFill>
                  <a:srgbClr val="2B2E3C"/>
                </a:solidFill>
                <a:latin typeface="Bitter Medium" pitchFamily="34" charset="0"/>
                <a:ea typeface="Bitter Medium" pitchFamily="34" charset="-122"/>
                <a:cs typeface="Bitter Medium" pitchFamily="34" charset="-120"/>
              </a:rPr>
              <a:t>Grades</a:t>
            </a:r>
            <a:endParaRPr lang="en-US" sz="1650" dirty="0"/>
          </a:p>
        </p:txBody>
      </p:sp>
      <p:sp>
        <p:nvSpPr>
          <p:cNvPr id="29" name="Text 26"/>
          <p:cNvSpPr/>
          <p:nvPr/>
        </p:nvSpPr>
        <p:spPr>
          <a:xfrm>
            <a:off x="7322106" y="6992064"/>
            <a:ext cx="6514505" cy="272177"/>
          </a:xfrm>
          <a:prstGeom prst="rect">
            <a:avLst/>
          </a:prstGeom>
          <a:noFill/>
          <a:ln/>
        </p:spPr>
        <p:txBody>
          <a:bodyPr wrap="none" lIns="0" tIns="0" rIns="0" bIns="0" rtlCol="0" anchor="t"/>
          <a:lstStyle/>
          <a:p>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A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Student</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has multiple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Grades</a:t>
            </a:r>
            <a:pPr algn="l" indent="0" marL="0">
              <a:lnSpc>
                <a:spcPts val="2100"/>
              </a:lnSpc>
              <a:buNone/>
            </a:pPr>
            <a:r>
              <a:rPr lang="en-US" sz="1300" spc="-27" kern="0" dirty="0">
                <a:solidFill>
                  <a:srgbClr val="2B2E3C"/>
                </a:solidFill>
                <a:latin typeface="Open Sans" pitchFamily="34" charset="0"/>
                <a:ea typeface="Open Sans" pitchFamily="34" charset="-122"/>
                <a:cs typeface="Open Sans" pitchFamily="34" charset="-120"/>
              </a:rPr>
              <a:t>, each associated with a specific </a:t>
            </a:r>
            <a:pPr algn="l" indent="0" marL="0">
              <a:lnSpc>
                <a:spcPts val="2100"/>
              </a:lnSpc>
              <a:buNone/>
            </a:pPr>
            <a:r>
              <a:rPr lang="en-US" sz="1300" b="1" spc="-27" kern="0" dirty="0">
                <a:solidFill>
                  <a:srgbClr val="2B2E3C"/>
                </a:solidFill>
                <a:latin typeface="Open Sans" pitchFamily="34" charset="0"/>
                <a:ea typeface="Open Sans" pitchFamily="34" charset="-122"/>
                <a:cs typeface="Open Sans" pitchFamily="34" charset="-120"/>
              </a:rPr>
              <a:t>Subject</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25354"/>
            <a:ext cx="7556421" cy="1417558"/>
          </a:xfrm>
          <a:prstGeom prst="rect">
            <a:avLst/>
          </a:prstGeom>
          <a:noFill/>
          <a:ln/>
        </p:spPr>
        <p:txBody>
          <a:bodyPr wrap="squar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ROLE BASED ACCESS AND PRIVILEDGES</a:t>
            </a:r>
            <a:endParaRPr lang="en-US" sz="4450" dirty="0"/>
          </a:p>
        </p:txBody>
      </p:sp>
      <p:sp>
        <p:nvSpPr>
          <p:cNvPr id="4" name="Shape 1"/>
          <p:cNvSpPr/>
          <p:nvPr/>
        </p:nvSpPr>
        <p:spPr>
          <a:xfrm>
            <a:off x="6280190" y="2938224"/>
            <a:ext cx="510302" cy="510302"/>
          </a:xfrm>
          <a:prstGeom prst="roundRect">
            <a:avLst>
              <a:gd name="adj" fmla="val 18669"/>
            </a:avLst>
          </a:prstGeom>
          <a:solidFill>
            <a:srgbClr val="FCE2CF"/>
          </a:solidFill>
          <a:ln w="7620">
            <a:solidFill>
              <a:srgbClr val="E2C8B5"/>
            </a:solidFill>
            <a:prstDash val="solid"/>
          </a:ln>
        </p:spPr>
      </p:sp>
      <p:sp>
        <p:nvSpPr>
          <p:cNvPr id="5" name="Text 2"/>
          <p:cNvSpPr/>
          <p:nvPr/>
        </p:nvSpPr>
        <p:spPr>
          <a:xfrm>
            <a:off x="7017306" y="2938224"/>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Admins</a:t>
            </a:r>
            <a:endParaRPr lang="en-US" sz="2200" dirty="0"/>
          </a:p>
        </p:txBody>
      </p:sp>
      <p:sp>
        <p:nvSpPr>
          <p:cNvPr id="6" name="Text 3"/>
          <p:cNvSpPr/>
          <p:nvPr/>
        </p:nvSpPr>
        <p:spPr>
          <a:xfrm>
            <a:off x="7017306" y="3428643"/>
            <a:ext cx="2927747"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•Full control over the system. An Admin user can access all tables in the database</a:t>
            </a:r>
            <a:endParaRPr lang="en-US" sz="1750" dirty="0"/>
          </a:p>
        </p:txBody>
      </p:sp>
      <p:sp>
        <p:nvSpPr>
          <p:cNvPr id="7" name="Shape 4"/>
          <p:cNvSpPr/>
          <p:nvPr/>
        </p:nvSpPr>
        <p:spPr>
          <a:xfrm>
            <a:off x="10171867" y="2938224"/>
            <a:ext cx="510302" cy="510302"/>
          </a:xfrm>
          <a:prstGeom prst="roundRect">
            <a:avLst>
              <a:gd name="adj" fmla="val 18669"/>
            </a:avLst>
          </a:prstGeom>
          <a:solidFill>
            <a:srgbClr val="FCE2CF"/>
          </a:solidFill>
          <a:ln w="7620">
            <a:solidFill>
              <a:srgbClr val="E2C8B5"/>
            </a:solidFill>
            <a:prstDash val="solid"/>
          </a:ln>
        </p:spPr>
      </p:sp>
      <p:sp>
        <p:nvSpPr>
          <p:cNvPr id="8" name="Text 5"/>
          <p:cNvSpPr/>
          <p:nvPr/>
        </p:nvSpPr>
        <p:spPr>
          <a:xfrm>
            <a:off x="10908983" y="2938224"/>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Teachers</a:t>
            </a:r>
            <a:endParaRPr lang="en-US" sz="2200" dirty="0"/>
          </a:p>
        </p:txBody>
      </p:sp>
      <p:sp>
        <p:nvSpPr>
          <p:cNvPr id="9" name="Text 6"/>
          <p:cNvSpPr/>
          <p:nvPr/>
        </p:nvSpPr>
        <p:spPr>
          <a:xfrm>
            <a:off x="10908983" y="3428643"/>
            <a:ext cx="2927747"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•Manage grades and attendance but cannot modify user information hence maintaining integrity.</a:t>
            </a:r>
            <a:endParaRPr lang="en-US" sz="1750" dirty="0"/>
          </a:p>
        </p:txBody>
      </p:sp>
      <p:sp>
        <p:nvSpPr>
          <p:cNvPr id="10" name="Shape 7"/>
          <p:cNvSpPr/>
          <p:nvPr/>
        </p:nvSpPr>
        <p:spPr>
          <a:xfrm>
            <a:off x="6280190" y="5362218"/>
            <a:ext cx="510302" cy="510302"/>
          </a:xfrm>
          <a:prstGeom prst="roundRect">
            <a:avLst>
              <a:gd name="adj" fmla="val 18669"/>
            </a:avLst>
          </a:prstGeom>
          <a:solidFill>
            <a:srgbClr val="FCE2CF"/>
          </a:solidFill>
          <a:ln w="7620">
            <a:solidFill>
              <a:srgbClr val="E2C8B5"/>
            </a:solidFill>
            <a:prstDash val="solid"/>
          </a:ln>
        </p:spPr>
      </p:sp>
      <p:sp>
        <p:nvSpPr>
          <p:cNvPr id="11" name="Text 8"/>
          <p:cNvSpPr/>
          <p:nvPr/>
        </p:nvSpPr>
        <p:spPr>
          <a:xfrm>
            <a:off x="7017306" y="5362218"/>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Students</a:t>
            </a:r>
            <a:endParaRPr lang="en-US" sz="2200" dirty="0"/>
          </a:p>
        </p:txBody>
      </p:sp>
      <p:sp>
        <p:nvSpPr>
          <p:cNvPr id="12" name="Text 9"/>
          <p:cNvSpPr/>
          <p:nvPr/>
        </p:nvSpPr>
        <p:spPr>
          <a:xfrm>
            <a:off x="7017306" y="5852636"/>
            <a:ext cx="2927747"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•View their performance reports, grades and attendance reports.</a:t>
            </a:r>
            <a:endParaRPr lang="en-US" sz="1750" dirty="0"/>
          </a:p>
        </p:txBody>
      </p:sp>
      <p:sp>
        <p:nvSpPr>
          <p:cNvPr id="13" name="Shape 10"/>
          <p:cNvSpPr/>
          <p:nvPr/>
        </p:nvSpPr>
        <p:spPr>
          <a:xfrm>
            <a:off x="10171867" y="5362218"/>
            <a:ext cx="510302" cy="510302"/>
          </a:xfrm>
          <a:prstGeom prst="roundRect">
            <a:avLst>
              <a:gd name="adj" fmla="val 18669"/>
            </a:avLst>
          </a:prstGeom>
          <a:solidFill>
            <a:srgbClr val="FCE2CF"/>
          </a:solidFill>
          <a:ln w="7620">
            <a:solidFill>
              <a:srgbClr val="E2C8B5"/>
            </a:solidFill>
            <a:prstDash val="solid"/>
          </a:ln>
        </p:spPr>
      </p:sp>
      <p:sp>
        <p:nvSpPr>
          <p:cNvPr id="14" name="Text 11"/>
          <p:cNvSpPr/>
          <p:nvPr/>
        </p:nvSpPr>
        <p:spPr>
          <a:xfrm>
            <a:off x="10908983" y="5362218"/>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Parents</a:t>
            </a:r>
            <a:endParaRPr lang="en-US" sz="2200" dirty="0"/>
          </a:p>
        </p:txBody>
      </p:sp>
      <p:sp>
        <p:nvSpPr>
          <p:cNvPr id="15" name="Text 12"/>
          <p:cNvSpPr/>
          <p:nvPr/>
        </p:nvSpPr>
        <p:spPr>
          <a:xfrm>
            <a:off x="10908983" y="5852636"/>
            <a:ext cx="2927747"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Access student progress by accessing grades and attendance reports and alerts.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06310"/>
            <a:ext cx="8467130" cy="708779"/>
          </a:xfrm>
          <a:prstGeom prst="rect">
            <a:avLst/>
          </a:prstGeom>
          <a:noFill/>
          <a:ln/>
        </p:spPr>
        <p:txBody>
          <a:bodyPr wrap="non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BUSINESS RULES IN THE SYSTEM</a:t>
            </a:r>
            <a:endParaRPr lang="en-US" sz="4450" dirty="0"/>
          </a:p>
        </p:txBody>
      </p:sp>
      <p:sp>
        <p:nvSpPr>
          <p:cNvPr id="3" name="Text 1"/>
          <p:cNvSpPr/>
          <p:nvPr/>
        </p:nvSpPr>
        <p:spPr>
          <a:xfrm>
            <a:off x="793790" y="3182064"/>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C3F42"/>
                </a:solidFill>
                <a:latin typeface="Bitter Medium" pitchFamily="34" charset="0"/>
                <a:ea typeface="Bitter Medium" pitchFamily="34" charset="-122"/>
                <a:cs typeface="Bitter Medium" pitchFamily="34" charset="-120"/>
              </a:rPr>
              <a:t>Student</a:t>
            </a:r>
            <a:endParaRPr lang="en-US" sz="2200" dirty="0"/>
          </a:p>
        </p:txBody>
      </p:sp>
      <p:sp>
        <p:nvSpPr>
          <p:cNvPr id="4" name="Text 2"/>
          <p:cNvSpPr/>
          <p:nvPr/>
        </p:nvSpPr>
        <p:spPr>
          <a:xfrm>
            <a:off x="793790" y="3763208"/>
            <a:ext cx="624470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Student</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 must be enrolled in at least one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Subject</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t>
            </a:r>
            <a:endParaRPr lang="en-US" sz="1750" dirty="0"/>
          </a:p>
        </p:txBody>
      </p:sp>
      <p:sp>
        <p:nvSpPr>
          <p:cNvPr id="5" name="Text 3"/>
          <p:cNvSpPr/>
          <p:nvPr/>
        </p:nvSpPr>
        <p:spPr>
          <a:xfrm>
            <a:off x="7599521" y="3182064"/>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C3F42"/>
                </a:solidFill>
                <a:latin typeface="Bitter Medium" pitchFamily="34" charset="0"/>
                <a:ea typeface="Bitter Medium" pitchFamily="34" charset="-122"/>
                <a:cs typeface="Bitter Medium" pitchFamily="34" charset="-120"/>
              </a:rPr>
              <a:t>Alerts</a:t>
            </a:r>
            <a:endParaRPr lang="en-US" sz="2200" dirty="0"/>
          </a:p>
        </p:txBody>
      </p:sp>
      <p:sp>
        <p:nvSpPr>
          <p:cNvPr id="6" name="Text 4"/>
          <p:cNvSpPr/>
          <p:nvPr/>
        </p:nvSpPr>
        <p:spPr>
          <a:xfrm>
            <a:off x="7599521" y="3763208"/>
            <a:ext cx="6244709" cy="362903"/>
          </a:xfrm>
          <a:prstGeom prst="rect">
            <a:avLst/>
          </a:prstGeom>
          <a:noFill/>
          <a:ln/>
        </p:spPr>
        <p:txBody>
          <a:bodyPr wrap="none" lIns="0" tIns="0" rIns="0" bIns="0" rtlCol="0" anchor="t"/>
          <a:lstStyle/>
          <a:p>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Alerts</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 must be triggered if a student scores below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40%</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t>
            </a:r>
            <a:endParaRPr lang="en-US" sz="1750" dirty="0"/>
          </a:p>
        </p:txBody>
      </p:sp>
      <p:sp>
        <p:nvSpPr>
          <p:cNvPr id="7" name="Text 5"/>
          <p:cNvSpPr/>
          <p:nvPr/>
        </p:nvSpPr>
        <p:spPr>
          <a:xfrm>
            <a:off x="793790" y="4812149"/>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C3F42"/>
                </a:solidFill>
                <a:latin typeface="Bitter Medium" pitchFamily="34" charset="0"/>
                <a:ea typeface="Bitter Medium" pitchFamily="34" charset="-122"/>
                <a:cs typeface="Bitter Medium" pitchFamily="34" charset="-120"/>
              </a:rPr>
              <a:t>Teacher</a:t>
            </a:r>
            <a:endParaRPr lang="en-US" sz="2200" dirty="0"/>
          </a:p>
        </p:txBody>
      </p:sp>
      <p:sp>
        <p:nvSpPr>
          <p:cNvPr id="8" name="Text 6"/>
          <p:cNvSpPr/>
          <p:nvPr/>
        </p:nvSpPr>
        <p:spPr>
          <a:xfrm>
            <a:off x="793790" y="5393293"/>
            <a:ext cx="3978116"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Teacher</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 must be assigned to at least one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Subject</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t>
            </a:r>
            <a:endParaRPr lang="en-US" sz="1750" dirty="0"/>
          </a:p>
        </p:txBody>
      </p:sp>
      <p:sp>
        <p:nvSpPr>
          <p:cNvPr id="9" name="Text 7"/>
          <p:cNvSpPr/>
          <p:nvPr/>
        </p:nvSpPr>
        <p:spPr>
          <a:xfrm>
            <a:off x="5332928" y="4812149"/>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C3F42"/>
                </a:solidFill>
                <a:latin typeface="Bitter Medium" pitchFamily="34" charset="0"/>
                <a:ea typeface="Bitter Medium" pitchFamily="34" charset="-122"/>
                <a:cs typeface="Bitter Medium" pitchFamily="34" charset="-120"/>
              </a:rPr>
              <a:t>Attendance Records</a:t>
            </a:r>
            <a:endParaRPr lang="en-US" sz="2200" dirty="0"/>
          </a:p>
        </p:txBody>
      </p:sp>
      <p:sp>
        <p:nvSpPr>
          <p:cNvPr id="10" name="Text 8"/>
          <p:cNvSpPr/>
          <p:nvPr/>
        </p:nvSpPr>
        <p:spPr>
          <a:xfrm>
            <a:off x="5332928" y="5393293"/>
            <a:ext cx="3979545" cy="725805"/>
          </a:xfrm>
          <a:prstGeom prst="rect">
            <a:avLst/>
          </a:prstGeom>
          <a:noFill/>
          <a:ln/>
        </p:spPr>
        <p:txBody>
          <a:bodyPr wrap="square" lIns="0" tIns="0" rIns="0" bIns="0" rtlCol="0" anchor="t"/>
          <a:lstStyle/>
          <a:p>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Attendance records</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 should be updated daily.</a:t>
            </a:r>
            <a:endParaRPr lang="en-US" sz="1750" dirty="0"/>
          </a:p>
        </p:txBody>
      </p:sp>
      <p:sp>
        <p:nvSpPr>
          <p:cNvPr id="11" name="Text 9"/>
          <p:cNvSpPr/>
          <p:nvPr/>
        </p:nvSpPr>
        <p:spPr>
          <a:xfrm>
            <a:off x="9873496" y="4789408"/>
            <a:ext cx="3978116"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Grades</a:t>
            </a:r>
            <a:endParaRPr lang="en-US" sz="1750" dirty="0"/>
          </a:p>
        </p:txBody>
      </p:sp>
      <p:sp>
        <p:nvSpPr>
          <p:cNvPr id="12" name="Text 10"/>
          <p:cNvSpPr/>
          <p:nvPr/>
        </p:nvSpPr>
        <p:spPr>
          <a:xfrm>
            <a:off x="9873496" y="5356384"/>
            <a:ext cx="3978116" cy="725805"/>
          </a:xfrm>
          <a:prstGeom prst="rect">
            <a:avLst/>
          </a:prstGeom>
          <a:noFill/>
          <a:ln/>
        </p:spPr>
        <p:txBody>
          <a:bodyPr wrap="square" lIns="0" tIns="0" rIns="0" bIns="0" rtlCol="0" anchor="t"/>
          <a:lstStyle/>
          <a:p>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Grades</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 must range between </a:t>
            </a:r>
            <a:pPr algn="l" indent="0" marL="0">
              <a:lnSpc>
                <a:spcPts val="2850"/>
              </a:lnSpc>
              <a:buNone/>
            </a:pPr>
            <a:r>
              <a:rPr lang="en-US" sz="1750" b="1" spc="-36" kern="0" dirty="0">
                <a:solidFill>
                  <a:srgbClr val="2B2E3C"/>
                </a:solidFill>
                <a:latin typeface="Open Sans" pitchFamily="34" charset="0"/>
                <a:ea typeface="Open Sans" pitchFamily="34" charset="-122"/>
                <a:cs typeface="Open Sans" pitchFamily="34" charset="-120"/>
              </a:rPr>
              <a:t>0 and 100</a:t>
            </a:r>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73641" y="762119"/>
            <a:ext cx="5257443" cy="562332"/>
          </a:xfrm>
          <a:prstGeom prst="rect">
            <a:avLst/>
          </a:prstGeom>
          <a:noFill/>
          <a:ln/>
        </p:spPr>
        <p:txBody>
          <a:bodyPr wrap="none" lIns="0" tIns="0" rIns="0" bIns="0" rtlCol="0" anchor="t"/>
          <a:lstStyle/>
          <a:p>
            <a:pPr algn="l" indent="0" marL="0">
              <a:lnSpc>
                <a:spcPts val="4400"/>
              </a:lnSpc>
              <a:buNone/>
            </a:pPr>
            <a:r>
              <a:rPr lang="en-US" sz="3500" spc="-106" kern="0" dirty="0">
                <a:solidFill>
                  <a:srgbClr val="2C3F42"/>
                </a:solidFill>
                <a:latin typeface="Bitter Medium" pitchFamily="34" charset="0"/>
                <a:ea typeface="Bitter Medium" pitchFamily="34" charset="-122"/>
                <a:cs typeface="Bitter Medium" pitchFamily="34" charset="-120"/>
              </a:rPr>
              <a:t>Views &amp; Stored Procedures</a:t>
            </a:r>
            <a:endParaRPr lang="en-US" sz="3500" dirty="0"/>
          </a:p>
        </p:txBody>
      </p:sp>
      <p:pic>
        <p:nvPicPr>
          <p:cNvPr id="4" name="Image 1" descr="preencoded.png">    </p:cNvPr>
          <p:cNvPicPr>
            <a:picLocks noChangeAspect="1"/>
          </p:cNvPicPr>
          <p:nvPr/>
        </p:nvPicPr>
        <p:blipFill>
          <a:blip r:embed="rId2"/>
          <a:stretch>
            <a:fillRect/>
          </a:stretch>
        </p:blipFill>
        <p:spPr>
          <a:xfrm>
            <a:off x="6273641" y="1594366"/>
            <a:ext cx="449818" cy="449818"/>
          </a:xfrm>
          <a:prstGeom prst="rect">
            <a:avLst/>
          </a:prstGeom>
        </p:spPr>
      </p:pic>
      <p:sp>
        <p:nvSpPr>
          <p:cNvPr id="5" name="Text 1"/>
          <p:cNvSpPr/>
          <p:nvPr/>
        </p:nvSpPr>
        <p:spPr>
          <a:xfrm>
            <a:off x="6273641" y="2224087"/>
            <a:ext cx="2249448" cy="281107"/>
          </a:xfrm>
          <a:prstGeom prst="rect">
            <a:avLst/>
          </a:prstGeom>
          <a:noFill/>
          <a:ln/>
        </p:spPr>
        <p:txBody>
          <a:bodyPr wrap="none" lIns="0" tIns="0" rIns="0" bIns="0" rtlCol="0" anchor="t"/>
          <a:lstStyle/>
          <a:p>
            <a:pPr algn="l" indent="0" marL="0">
              <a:lnSpc>
                <a:spcPts val="2200"/>
              </a:lnSpc>
              <a:buNone/>
            </a:pPr>
            <a:r>
              <a:rPr lang="en-US" sz="1750" spc="-53" kern="0" dirty="0">
                <a:solidFill>
                  <a:srgbClr val="2B2E3C"/>
                </a:solidFill>
                <a:latin typeface="Bitter Medium" pitchFamily="34" charset="0"/>
                <a:ea typeface="Bitter Medium" pitchFamily="34" charset="-122"/>
                <a:cs typeface="Bitter Medium" pitchFamily="34" charset="-120"/>
              </a:rPr>
              <a:t>Views</a:t>
            </a:r>
            <a:endParaRPr lang="en-US" sz="1750" dirty="0"/>
          </a:p>
        </p:txBody>
      </p:sp>
      <p:sp>
        <p:nvSpPr>
          <p:cNvPr id="6" name="Text 2"/>
          <p:cNvSpPr/>
          <p:nvPr/>
        </p:nvSpPr>
        <p:spPr>
          <a:xfrm>
            <a:off x="6273641" y="2613065"/>
            <a:ext cx="2343150" cy="1438870"/>
          </a:xfrm>
          <a:prstGeom prst="rect">
            <a:avLst/>
          </a:prstGeom>
          <a:noFill/>
          <a:ln/>
        </p:spPr>
        <p:txBody>
          <a:bodyPr wrap="square" lIns="0" tIns="0" rIns="0" bIns="0" rtlCol="0" anchor="t"/>
          <a:lstStyle/>
          <a:p>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Predefined queries for performance analysis such as </a:t>
            </a:r>
            <a:pPr algn="l" indent="0" marL="0">
              <a:lnSpc>
                <a:spcPts val="2250"/>
              </a:lnSpc>
              <a:buNone/>
            </a:pPr>
            <a:r>
              <a:rPr lang="en-US" sz="1400" b="1" spc="-28" kern="0" dirty="0">
                <a:solidFill>
                  <a:srgbClr val="2B2E3C"/>
                </a:solidFill>
                <a:latin typeface="Open Sans" pitchFamily="34" charset="0"/>
                <a:ea typeface="Open Sans" pitchFamily="34" charset="-122"/>
                <a:cs typeface="Open Sans" pitchFamily="34" charset="-120"/>
              </a:rPr>
              <a:t>Total_Users</a:t>
            </a:r>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-returns total number of users in the system </a:t>
            </a:r>
            <a:endParaRPr lang="en-US" sz="1400" dirty="0"/>
          </a:p>
        </p:txBody>
      </p:sp>
      <p:pic>
        <p:nvPicPr>
          <p:cNvPr id="7" name="Image 2" descr="preencoded.png">    </p:cNvPr>
          <p:cNvPicPr>
            <a:picLocks noChangeAspect="1"/>
          </p:cNvPicPr>
          <p:nvPr/>
        </p:nvPicPr>
        <p:blipFill>
          <a:blip r:embed="rId3"/>
          <a:stretch>
            <a:fillRect/>
          </a:stretch>
        </p:blipFill>
        <p:spPr>
          <a:xfrm>
            <a:off x="8886706" y="1594366"/>
            <a:ext cx="449818" cy="449818"/>
          </a:xfrm>
          <a:prstGeom prst="rect">
            <a:avLst/>
          </a:prstGeom>
        </p:spPr>
      </p:pic>
      <p:sp>
        <p:nvSpPr>
          <p:cNvPr id="8" name="Text 3"/>
          <p:cNvSpPr/>
          <p:nvPr/>
        </p:nvSpPr>
        <p:spPr>
          <a:xfrm>
            <a:off x="8886706" y="2224087"/>
            <a:ext cx="2249448" cy="281107"/>
          </a:xfrm>
          <a:prstGeom prst="rect">
            <a:avLst/>
          </a:prstGeom>
          <a:noFill/>
          <a:ln/>
        </p:spPr>
        <p:txBody>
          <a:bodyPr wrap="none" lIns="0" tIns="0" rIns="0" bIns="0" rtlCol="0" anchor="t"/>
          <a:lstStyle/>
          <a:p>
            <a:pPr algn="l" indent="0" marL="0">
              <a:lnSpc>
                <a:spcPts val="2200"/>
              </a:lnSpc>
              <a:buNone/>
            </a:pPr>
            <a:r>
              <a:rPr lang="en-US" sz="1750" spc="-53" kern="0" dirty="0">
                <a:solidFill>
                  <a:srgbClr val="2B2E3C"/>
                </a:solidFill>
                <a:latin typeface="Bitter Medium" pitchFamily="34" charset="0"/>
                <a:ea typeface="Bitter Medium" pitchFamily="34" charset="-122"/>
                <a:cs typeface="Bitter Medium" pitchFamily="34" charset="-120"/>
              </a:rPr>
              <a:t>Stored Procedures</a:t>
            </a:r>
            <a:endParaRPr lang="en-US" sz="1750" dirty="0"/>
          </a:p>
        </p:txBody>
      </p:sp>
      <p:sp>
        <p:nvSpPr>
          <p:cNvPr id="9" name="Text 4"/>
          <p:cNvSpPr/>
          <p:nvPr/>
        </p:nvSpPr>
        <p:spPr>
          <a:xfrm>
            <a:off x="8886706" y="2613065"/>
            <a:ext cx="2343269" cy="1151096"/>
          </a:xfrm>
          <a:prstGeom prst="rect">
            <a:avLst/>
          </a:prstGeom>
          <a:noFill/>
          <a:ln/>
        </p:spPr>
        <p:txBody>
          <a:bodyPr wrap="square" lIns="0" tIns="0" rIns="0" bIns="0" rtlCol="0" anchor="t"/>
          <a:lstStyle/>
          <a:p>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Automates data management tasks. such as a procedure to retrieve students in a specific class</a:t>
            </a:r>
            <a:endParaRPr lang="en-US" sz="1400" dirty="0"/>
          </a:p>
        </p:txBody>
      </p:sp>
      <p:sp>
        <p:nvSpPr>
          <p:cNvPr id="10" name="Shape 5"/>
          <p:cNvSpPr/>
          <p:nvPr/>
        </p:nvSpPr>
        <p:spPr>
          <a:xfrm>
            <a:off x="11522393" y="1585555"/>
            <a:ext cx="404693" cy="467558"/>
          </a:xfrm>
          <a:prstGeom prst="roundRect">
            <a:avLst>
              <a:gd name="adj" fmla="val 13557"/>
            </a:avLst>
          </a:prstGeom>
          <a:solidFill>
            <a:srgbClr val="E5E0DF"/>
          </a:solidFill>
          <a:ln/>
        </p:spPr>
      </p:sp>
      <p:pic>
        <p:nvPicPr>
          <p:cNvPr id="11" name="Image 3" descr="preencoded.png">    </p:cNvPr>
          <p:cNvPicPr>
            <a:picLocks noChangeAspect="1"/>
          </p:cNvPicPr>
          <p:nvPr/>
        </p:nvPicPr>
        <p:blipFill>
          <a:blip r:embed="rId4"/>
          <a:stretch>
            <a:fillRect/>
          </a:stretch>
        </p:blipFill>
        <p:spPr>
          <a:xfrm>
            <a:off x="11499890" y="1594366"/>
            <a:ext cx="449818" cy="449818"/>
          </a:xfrm>
          <a:prstGeom prst="rect">
            <a:avLst/>
          </a:prstGeom>
        </p:spPr>
      </p:pic>
      <p:sp>
        <p:nvSpPr>
          <p:cNvPr id="12" name="Text 6"/>
          <p:cNvSpPr/>
          <p:nvPr/>
        </p:nvSpPr>
        <p:spPr>
          <a:xfrm>
            <a:off x="11499890" y="2224087"/>
            <a:ext cx="2249448" cy="281107"/>
          </a:xfrm>
          <a:prstGeom prst="rect">
            <a:avLst/>
          </a:prstGeom>
          <a:noFill/>
          <a:ln/>
        </p:spPr>
        <p:txBody>
          <a:bodyPr wrap="none" lIns="0" tIns="0" rIns="0" bIns="0" rtlCol="0" anchor="t"/>
          <a:lstStyle/>
          <a:p>
            <a:pPr algn="l" indent="0" marL="0">
              <a:lnSpc>
                <a:spcPts val="2200"/>
              </a:lnSpc>
              <a:buNone/>
            </a:pPr>
            <a:r>
              <a:rPr lang="en-US" sz="1750" spc="-53" kern="0" dirty="0">
                <a:solidFill>
                  <a:srgbClr val="2B2E3C"/>
                </a:solidFill>
                <a:latin typeface="Bitter Medium" pitchFamily="34" charset="0"/>
                <a:ea typeface="Bitter Medium" pitchFamily="34" charset="-122"/>
                <a:cs typeface="Bitter Medium" pitchFamily="34" charset="-120"/>
              </a:rPr>
              <a:t>Views </a:t>
            </a:r>
            <a:endParaRPr lang="en-US" sz="1750" dirty="0"/>
          </a:p>
        </p:txBody>
      </p:sp>
      <p:sp>
        <p:nvSpPr>
          <p:cNvPr id="13" name="Text 7"/>
          <p:cNvSpPr/>
          <p:nvPr/>
        </p:nvSpPr>
        <p:spPr>
          <a:xfrm>
            <a:off x="11499890" y="2613065"/>
            <a:ext cx="2343269" cy="575548"/>
          </a:xfrm>
          <a:prstGeom prst="rect">
            <a:avLst/>
          </a:prstGeom>
          <a:noFill/>
          <a:ln/>
        </p:spPr>
        <p:txBody>
          <a:bodyPr wrap="square" lIns="0" tIns="0" rIns="0" bIns="0" rtlCol="0" anchor="t"/>
          <a:lstStyle/>
          <a:p>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A data retrieval  view that counts alerts based on type. </a:t>
            </a:r>
            <a:endParaRPr lang="en-US" sz="1400" dirty="0"/>
          </a:p>
        </p:txBody>
      </p:sp>
      <p:sp>
        <p:nvSpPr>
          <p:cNvPr id="14" name="Text 8"/>
          <p:cNvSpPr/>
          <p:nvPr/>
        </p:nvSpPr>
        <p:spPr>
          <a:xfrm>
            <a:off x="11499890" y="3296483"/>
            <a:ext cx="2343269" cy="287774"/>
          </a:xfrm>
          <a:prstGeom prst="rect">
            <a:avLst/>
          </a:prstGeom>
          <a:noFill/>
          <a:ln/>
        </p:spPr>
        <p:txBody>
          <a:bodyPr wrap="none" lIns="0" tIns="0" rIns="0" bIns="0" rtlCol="0" anchor="t"/>
          <a:lstStyle/>
          <a:p>
            <a:pPr algn="l" indent="0" marL="0">
              <a:lnSpc>
                <a:spcPts val="2250"/>
              </a:lnSpc>
              <a:buNone/>
            </a:pPr>
            <a:endParaRPr lang="en-US" sz="1400" dirty="0"/>
          </a:p>
        </p:txBody>
      </p:sp>
      <p:sp>
        <p:nvSpPr>
          <p:cNvPr id="15" name="Shape 9"/>
          <p:cNvSpPr/>
          <p:nvPr/>
        </p:nvSpPr>
        <p:spPr>
          <a:xfrm>
            <a:off x="6296144" y="4582954"/>
            <a:ext cx="404693" cy="467558"/>
          </a:xfrm>
          <a:prstGeom prst="roundRect">
            <a:avLst>
              <a:gd name="adj" fmla="val 13557"/>
            </a:avLst>
          </a:prstGeom>
          <a:solidFill>
            <a:srgbClr val="E5E0DF"/>
          </a:solidFill>
          <a:ln/>
        </p:spPr>
      </p:sp>
      <p:pic>
        <p:nvPicPr>
          <p:cNvPr id="16" name="Image 4" descr="preencoded.png">    </p:cNvPr>
          <p:cNvPicPr>
            <a:picLocks noChangeAspect="1"/>
          </p:cNvPicPr>
          <p:nvPr/>
        </p:nvPicPr>
        <p:blipFill>
          <a:blip r:embed="rId5"/>
          <a:stretch>
            <a:fillRect/>
          </a:stretch>
        </p:blipFill>
        <p:spPr>
          <a:xfrm>
            <a:off x="6273641" y="4591764"/>
            <a:ext cx="449818" cy="449818"/>
          </a:xfrm>
          <a:prstGeom prst="rect">
            <a:avLst/>
          </a:prstGeom>
        </p:spPr>
      </p:pic>
      <p:sp>
        <p:nvSpPr>
          <p:cNvPr id="17" name="Text 10"/>
          <p:cNvSpPr/>
          <p:nvPr/>
        </p:nvSpPr>
        <p:spPr>
          <a:xfrm>
            <a:off x="6273641" y="5221486"/>
            <a:ext cx="2249448" cy="281107"/>
          </a:xfrm>
          <a:prstGeom prst="rect">
            <a:avLst/>
          </a:prstGeom>
          <a:noFill/>
          <a:ln/>
        </p:spPr>
        <p:txBody>
          <a:bodyPr wrap="none" lIns="0" tIns="0" rIns="0" bIns="0" rtlCol="0" anchor="t"/>
          <a:lstStyle/>
          <a:p>
            <a:pPr algn="l" indent="0" marL="0">
              <a:lnSpc>
                <a:spcPts val="2200"/>
              </a:lnSpc>
              <a:buNone/>
            </a:pPr>
            <a:r>
              <a:rPr lang="en-US" sz="1750" spc="-53" kern="0" dirty="0">
                <a:solidFill>
                  <a:srgbClr val="2B2E3C"/>
                </a:solidFill>
                <a:latin typeface="Bitter Medium" pitchFamily="34" charset="0"/>
                <a:ea typeface="Bitter Medium" pitchFamily="34" charset="-122"/>
                <a:cs typeface="Bitter Medium" pitchFamily="34" charset="-120"/>
              </a:rPr>
              <a:t>Stored Procedure </a:t>
            </a:r>
            <a:endParaRPr lang="en-US" sz="1750" dirty="0"/>
          </a:p>
        </p:txBody>
      </p:sp>
      <p:sp>
        <p:nvSpPr>
          <p:cNvPr id="18" name="Text 11"/>
          <p:cNvSpPr/>
          <p:nvPr/>
        </p:nvSpPr>
        <p:spPr>
          <a:xfrm>
            <a:off x="6273641" y="5610463"/>
            <a:ext cx="2343150" cy="575548"/>
          </a:xfrm>
          <a:prstGeom prst="rect">
            <a:avLst/>
          </a:prstGeom>
          <a:noFill/>
          <a:ln/>
        </p:spPr>
        <p:txBody>
          <a:bodyPr wrap="square" lIns="0" tIns="0" rIns="0" bIns="0" rtlCol="0" anchor="t"/>
          <a:lstStyle/>
          <a:p>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A procedure that retrieves all students in a specific class.</a:t>
            </a:r>
            <a:endParaRPr lang="en-US" sz="1400" dirty="0"/>
          </a:p>
        </p:txBody>
      </p:sp>
      <p:sp>
        <p:nvSpPr>
          <p:cNvPr id="19" name="Text 12"/>
          <p:cNvSpPr/>
          <p:nvPr/>
        </p:nvSpPr>
        <p:spPr>
          <a:xfrm>
            <a:off x="6273641" y="6293882"/>
            <a:ext cx="2343150" cy="287774"/>
          </a:xfrm>
          <a:prstGeom prst="rect">
            <a:avLst/>
          </a:prstGeom>
          <a:noFill/>
          <a:ln/>
        </p:spPr>
        <p:txBody>
          <a:bodyPr wrap="none" lIns="0" tIns="0" rIns="0" bIns="0" rtlCol="0" anchor="t"/>
          <a:lstStyle/>
          <a:p>
            <a:pPr algn="l" indent="0" marL="0">
              <a:lnSpc>
                <a:spcPts val="2250"/>
              </a:lnSpc>
              <a:buNone/>
            </a:pPr>
            <a:endParaRPr lang="en-US" sz="1400" dirty="0"/>
          </a:p>
        </p:txBody>
      </p:sp>
      <p:sp>
        <p:nvSpPr>
          <p:cNvPr id="20" name="Text 13"/>
          <p:cNvSpPr/>
          <p:nvPr/>
        </p:nvSpPr>
        <p:spPr>
          <a:xfrm>
            <a:off x="6273641" y="6689527"/>
            <a:ext cx="2343150" cy="287774"/>
          </a:xfrm>
          <a:prstGeom prst="rect">
            <a:avLst/>
          </a:prstGeom>
          <a:noFill/>
          <a:ln/>
        </p:spPr>
        <p:txBody>
          <a:bodyPr wrap="none" lIns="0" tIns="0" rIns="0" bIns="0" rtlCol="0" anchor="t"/>
          <a:lstStyle/>
          <a:p>
            <a:pPr algn="l" indent="0" marL="0">
              <a:lnSpc>
                <a:spcPts val="2250"/>
              </a:lnSpc>
              <a:buNone/>
            </a:pPr>
            <a:endParaRPr lang="en-US" sz="1400" dirty="0"/>
          </a:p>
        </p:txBody>
      </p:sp>
      <p:sp>
        <p:nvSpPr>
          <p:cNvPr id="21" name="Text 14"/>
          <p:cNvSpPr/>
          <p:nvPr/>
        </p:nvSpPr>
        <p:spPr>
          <a:xfrm>
            <a:off x="6273641" y="7179707"/>
            <a:ext cx="7569517" cy="287774"/>
          </a:xfrm>
          <a:prstGeom prst="rect">
            <a:avLst/>
          </a:prstGeom>
          <a:noFill/>
          <a:ln/>
        </p:spPr>
        <p:txBody>
          <a:bodyPr wrap="none" lIns="0" tIns="0" rIns="0" bIns="0" rtlCol="0" anchor="t"/>
          <a:lstStyle/>
          <a:p>
            <a:pPr algn="l" indent="0" marL="0">
              <a:lnSpc>
                <a:spcPts val="2250"/>
              </a:lnSpc>
              <a:buNone/>
            </a:pPr>
            <a:r>
              <a:rPr lang="en-US" sz="1400" spc="-28" kern="0" dirty="0">
                <a:solidFill>
                  <a:srgbClr val="2B2E3C"/>
                </a:solidFill>
                <a:latin typeface="Open Sans" pitchFamily="34" charset="0"/>
                <a:ea typeface="Open Sans" pitchFamily="34" charset="-122"/>
                <a:cs typeface="Open Sans" pitchFamily="34" charset="-120"/>
              </a:rPr>
              <a:t>e</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72145"/>
            <a:ext cx="5670590" cy="708779"/>
          </a:xfrm>
          <a:prstGeom prst="rect">
            <a:avLst/>
          </a:prstGeom>
          <a:noFill/>
          <a:ln/>
        </p:spPr>
        <p:txBody>
          <a:bodyPr wrap="none" lIns="0" tIns="0" rIns="0" bIns="0" rtlCol="0" anchor="t"/>
          <a:lstStyle/>
          <a:p>
            <a:pPr algn="l" indent="0" marL="0">
              <a:lnSpc>
                <a:spcPts val="5550"/>
              </a:lnSpc>
              <a:buNone/>
            </a:pPr>
            <a:r>
              <a:rPr lang="en-US" sz="4450" spc="-134" kern="0" dirty="0">
                <a:solidFill>
                  <a:srgbClr val="2C3F42"/>
                </a:solidFill>
                <a:latin typeface="Bitter Medium" pitchFamily="34" charset="0"/>
                <a:ea typeface="Bitter Medium" pitchFamily="34" charset="-122"/>
                <a:cs typeface="Bitter Medium" pitchFamily="34" charset="-120"/>
              </a:rPr>
              <a:t>Triggers &amp; Constraints</a:t>
            </a:r>
            <a:endParaRPr lang="en-US" sz="4450" dirty="0"/>
          </a:p>
        </p:txBody>
      </p:sp>
      <p:pic>
        <p:nvPicPr>
          <p:cNvPr id="3" name="Image 0" descr="preencoded.png">    </p:cNvPr>
          <p:cNvPicPr>
            <a:picLocks noChangeAspect="1"/>
          </p:cNvPicPr>
          <p:nvPr/>
        </p:nvPicPr>
        <p:blipFill>
          <a:blip r:embed="rId1"/>
          <a:stretch>
            <a:fillRect/>
          </a:stretch>
        </p:blipFill>
        <p:spPr>
          <a:xfrm>
            <a:off x="2978348" y="2134553"/>
            <a:ext cx="2152055" cy="1669852"/>
          </a:xfrm>
          <a:prstGeom prst="rect">
            <a:avLst/>
          </a:prstGeom>
        </p:spPr>
      </p:pic>
      <p:pic>
        <p:nvPicPr>
          <p:cNvPr id="4" name="Image 1" descr="preencoded.png">    </p:cNvPr>
          <p:cNvPicPr>
            <a:picLocks noChangeAspect="1"/>
          </p:cNvPicPr>
          <p:nvPr/>
        </p:nvPicPr>
        <p:blipFill>
          <a:blip r:embed="rId2"/>
          <a:stretch>
            <a:fillRect/>
          </a:stretch>
        </p:blipFill>
        <p:spPr>
          <a:xfrm>
            <a:off x="3894892" y="2986564"/>
            <a:ext cx="318968" cy="398621"/>
          </a:xfrm>
          <a:prstGeom prst="rect">
            <a:avLst/>
          </a:prstGeom>
        </p:spPr>
      </p:pic>
      <p:sp>
        <p:nvSpPr>
          <p:cNvPr id="5" name="Text 1"/>
          <p:cNvSpPr/>
          <p:nvPr/>
        </p:nvSpPr>
        <p:spPr>
          <a:xfrm>
            <a:off x="5357217" y="2542818"/>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Triggers</a:t>
            </a:r>
            <a:endParaRPr lang="en-US" sz="2200" dirty="0"/>
          </a:p>
        </p:txBody>
      </p:sp>
      <p:sp>
        <p:nvSpPr>
          <p:cNvPr id="6" name="Text 2"/>
          <p:cNvSpPr/>
          <p:nvPr/>
        </p:nvSpPr>
        <p:spPr>
          <a:xfrm>
            <a:off x="5357217" y="3033236"/>
            <a:ext cx="4266248"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Auto-generate alerts for low performance.</a:t>
            </a:r>
            <a:endParaRPr lang="en-US" sz="1750" dirty="0"/>
          </a:p>
        </p:txBody>
      </p:sp>
      <p:sp>
        <p:nvSpPr>
          <p:cNvPr id="7" name="Shape 3"/>
          <p:cNvSpPr/>
          <p:nvPr/>
        </p:nvSpPr>
        <p:spPr>
          <a:xfrm>
            <a:off x="5187077" y="3817501"/>
            <a:ext cx="8592860" cy="15240"/>
          </a:xfrm>
          <a:prstGeom prst="roundRect">
            <a:avLst>
              <a:gd name="adj" fmla="val 625116"/>
            </a:avLst>
          </a:prstGeom>
          <a:solidFill>
            <a:srgbClr val="E2C8B5"/>
          </a:solidFill>
          <a:ln/>
        </p:spPr>
      </p:sp>
      <p:pic>
        <p:nvPicPr>
          <p:cNvPr id="8" name="Image 2" descr="preencoded.png">    </p:cNvPr>
          <p:cNvPicPr>
            <a:picLocks noChangeAspect="1"/>
          </p:cNvPicPr>
          <p:nvPr/>
        </p:nvPicPr>
        <p:blipFill>
          <a:blip r:embed="rId3"/>
          <a:stretch>
            <a:fillRect/>
          </a:stretch>
        </p:blipFill>
        <p:spPr>
          <a:xfrm>
            <a:off x="1902381" y="3861078"/>
            <a:ext cx="4304109" cy="1669852"/>
          </a:xfrm>
          <a:prstGeom prst="rect">
            <a:avLst/>
          </a:prstGeom>
        </p:spPr>
      </p:pic>
      <p:pic>
        <p:nvPicPr>
          <p:cNvPr id="9" name="Image 3" descr="preencoded.png">    </p:cNvPr>
          <p:cNvPicPr>
            <a:picLocks noChangeAspect="1"/>
          </p:cNvPicPr>
          <p:nvPr/>
        </p:nvPicPr>
        <p:blipFill>
          <a:blip r:embed="rId4"/>
          <a:stretch>
            <a:fillRect/>
          </a:stretch>
        </p:blipFill>
        <p:spPr>
          <a:xfrm>
            <a:off x="3894892" y="4496633"/>
            <a:ext cx="318968" cy="398621"/>
          </a:xfrm>
          <a:prstGeom prst="rect">
            <a:avLst/>
          </a:prstGeom>
        </p:spPr>
      </p:pic>
      <p:sp>
        <p:nvSpPr>
          <p:cNvPr id="10" name="Text 4"/>
          <p:cNvSpPr/>
          <p:nvPr/>
        </p:nvSpPr>
        <p:spPr>
          <a:xfrm>
            <a:off x="6433304" y="4087892"/>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Constraints</a:t>
            </a:r>
            <a:endParaRPr lang="en-US" sz="2200" dirty="0"/>
          </a:p>
        </p:txBody>
      </p:sp>
      <p:sp>
        <p:nvSpPr>
          <p:cNvPr id="11" name="Text 5"/>
          <p:cNvSpPr/>
          <p:nvPr/>
        </p:nvSpPr>
        <p:spPr>
          <a:xfrm>
            <a:off x="6433304" y="4578310"/>
            <a:ext cx="7176492"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Ensure valid data (e.g., scores between 0-100 and Email format check which ensures that all emails contain an @ symbol.</a:t>
            </a:r>
            <a:endParaRPr lang="en-US" sz="1750" dirty="0"/>
          </a:p>
        </p:txBody>
      </p:sp>
      <p:sp>
        <p:nvSpPr>
          <p:cNvPr id="12" name="Shape 6"/>
          <p:cNvSpPr/>
          <p:nvPr/>
        </p:nvSpPr>
        <p:spPr>
          <a:xfrm>
            <a:off x="6263164" y="5544026"/>
            <a:ext cx="7516773" cy="15240"/>
          </a:xfrm>
          <a:prstGeom prst="roundRect">
            <a:avLst>
              <a:gd name="adj" fmla="val 625116"/>
            </a:avLst>
          </a:prstGeom>
          <a:solidFill>
            <a:srgbClr val="E2C8B5"/>
          </a:solidFill>
          <a:ln/>
        </p:spPr>
      </p:sp>
      <p:pic>
        <p:nvPicPr>
          <p:cNvPr id="13" name="Image 4" descr="preencoded.png">    </p:cNvPr>
          <p:cNvPicPr>
            <a:picLocks noChangeAspect="1"/>
          </p:cNvPicPr>
          <p:nvPr/>
        </p:nvPicPr>
        <p:blipFill>
          <a:blip r:embed="rId5"/>
          <a:stretch>
            <a:fillRect/>
          </a:stretch>
        </p:blipFill>
        <p:spPr>
          <a:xfrm>
            <a:off x="826294" y="5587603"/>
            <a:ext cx="6456164" cy="1669852"/>
          </a:xfrm>
          <a:prstGeom prst="rect">
            <a:avLst/>
          </a:prstGeom>
        </p:spPr>
      </p:pic>
      <p:sp>
        <p:nvSpPr>
          <p:cNvPr id="14" name="Text 7"/>
          <p:cNvSpPr/>
          <p:nvPr/>
        </p:nvSpPr>
        <p:spPr>
          <a:xfrm>
            <a:off x="3894773" y="6223159"/>
            <a:ext cx="318968" cy="398621"/>
          </a:xfrm>
          <a:prstGeom prst="rect">
            <a:avLst/>
          </a:prstGeom>
          <a:noFill/>
          <a:ln/>
        </p:spPr>
        <p:txBody>
          <a:bodyPr wrap="none" lIns="0" tIns="0" rIns="0" bIns="0" rtlCol="0" anchor="t"/>
          <a:lstStyle/>
          <a:p>
            <a:pPr algn="ctr" indent="0" marL="0">
              <a:lnSpc>
                <a:spcPts val="4000"/>
              </a:lnSpc>
              <a:buNone/>
            </a:pPr>
            <a:r>
              <a:rPr lang="en-US" sz="2500" spc="-67" kern="0" dirty="0">
                <a:solidFill>
                  <a:srgbClr val="2B2E3C"/>
                </a:solidFill>
                <a:latin typeface="Bitter Medium" pitchFamily="34" charset="0"/>
                <a:ea typeface="Bitter Medium" pitchFamily="34" charset="-122"/>
                <a:cs typeface="Bitter Medium" pitchFamily="34" charset="-120"/>
              </a:rPr>
              <a:t>3</a:t>
            </a:r>
            <a:endParaRPr lang="en-US" sz="2500" dirty="0"/>
          </a:p>
        </p:txBody>
      </p:sp>
      <p:sp>
        <p:nvSpPr>
          <p:cNvPr id="15" name="Text 8"/>
          <p:cNvSpPr/>
          <p:nvPr/>
        </p:nvSpPr>
        <p:spPr>
          <a:xfrm>
            <a:off x="7509272" y="5995868"/>
            <a:ext cx="2835235" cy="354330"/>
          </a:xfrm>
          <a:prstGeom prst="rect">
            <a:avLst/>
          </a:prstGeom>
          <a:noFill/>
          <a:ln/>
        </p:spPr>
        <p:txBody>
          <a:bodyPr wrap="none" lIns="0" tIns="0" rIns="0" bIns="0" rtlCol="0" anchor="t"/>
          <a:lstStyle/>
          <a:p>
            <a:pPr algn="l" indent="0" marL="0">
              <a:lnSpc>
                <a:spcPts val="2750"/>
              </a:lnSpc>
              <a:buNone/>
            </a:pPr>
            <a:r>
              <a:rPr lang="en-US" sz="2200" spc="-67" kern="0" dirty="0">
                <a:solidFill>
                  <a:srgbClr val="2B2E3C"/>
                </a:solidFill>
                <a:latin typeface="Bitter Medium" pitchFamily="34" charset="0"/>
                <a:ea typeface="Bitter Medium" pitchFamily="34" charset="-122"/>
                <a:cs typeface="Bitter Medium" pitchFamily="34" charset="-120"/>
              </a:rPr>
              <a:t>Data Integrity</a:t>
            </a:r>
            <a:endParaRPr lang="en-US" sz="2200" dirty="0"/>
          </a:p>
        </p:txBody>
      </p:sp>
      <p:sp>
        <p:nvSpPr>
          <p:cNvPr id="16" name="Text 9"/>
          <p:cNvSpPr/>
          <p:nvPr/>
        </p:nvSpPr>
        <p:spPr>
          <a:xfrm>
            <a:off x="7509272" y="6486287"/>
            <a:ext cx="3858220"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2B2E3C"/>
                </a:solidFill>
                <a:latin typeface="Open Sans" pitchFamily="34" charset="0"/>
                <a:ea typeface="Open Sans" pitchFamily="34" charset="-122"/>
                <a:cs typeface="Open Sans" pitchFamily="34" charset="-120"/>
              </a:rPr>
              <a:t>Maintains data integrity and reliability.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2025-04-12T20:28:46Z</dcterms:created>
  <dcterms:modified xsi:type="dcterms:W3CDTF">2025-04-12T20:28:46Z</dcterms:modified>
</cp:coreProperties>
</file>